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353" r:id="rId2"/>
  </p:sldMasterIdLst>
  <p:notesMasterIdLst>
    <p:notesMasterId r:id="rId5"/>
  </p:notesMasterIdLst>
  <p:handoutMasterIdLst>
    <p:handoutMasterId r:id="rId6"/>
  </p:handoutMasterIdLst>
  <p:sldIdLst>
    <p:sldId id="257" r:id="rId3"/>
    <p:sldId id="256"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F379E376-576D-284C-B9C6-FF98E264ECA1}">
          <p14:sldIdLst>
            <p14:sldId id="257"/>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14"/>
    <p:restoredTop sz="94648"/>
  </p:normalViewPr>
  <p:slideViewPr>
    <p:cSldViewPr snapToGrid="0" snapToObjects="1">
      <p:cViewPr varScale="1">
        <p:scale>
          <a:sx n="109" d="100"/>
          <a:sy n="109" d="100"/>
        </p:scale>
        <p:origin x="88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A793EF-CF54-4877-9F19-55025BDAE80A}" type="datetimeFigureOut">
              <a:rPr lang="en-GB" smtClean="0"/>
              <a:t>24/03/2020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1C1C8B-BC21-42E3-BDD9-F3A6BE2A9971}" type="slidenum">
              <a:rPr lang="en-GB" smtClean="0"/>
              <a:t>‹#›</a:t>
            </a:fld>
            <a:endParaRPr lang="en-GB"/>
          </a:p>
        </p:txBody>
      </p:sp>
    </p:spTree>
    <p:extLst>
      <p:ext uri="{BB962C8B-B14F-4D97-AF65-F5344CB8AC3E}">
        <p14:creationId xmlns:p14="http://schemas.microsoft.com/office/powerpoint/2010/main" val="2170701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1B3E0-A715-4623-86CB-EDA42C3B672F}" type="datetimeFigureOut">
              <a:rPr lang="en-GB" smtClean="0"/>
              <a:t>24/03/2020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238FB5-55B9-4D9C-9F3F-144F5B5E227D}" type="slidenum">
              <a:rPr lang="en-GB" smtClean="0"/>
              <a:t>‹#›</a:t>
            </a:fld>
            <a:endParaRPr lang="en-GB"/>
          </a:p>
        </p:txBody>
      </p:sp>
    </p:spTree>
    <p:extLst>
      <p:ext uri="{BB962C8B-B14F-4D97-AF65-F5344CB8AC3E}">
        <p14:creationId xmlns:p14="http://schemas.microsoft.com/office/powerpoint/2010/main" val="372332686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238FB5-55B9-4D9C-9F3F-144F5B5E227D}" type="slidenum">
              <a:rPr lang="en-GB" smtClean="0"/>
              <a:t>1</a:t>
            </a:fld>
            <a:endParaRPr lang="en-GB"/>
          </a:p>
        </p:txBody>
      </p:sp>
    </p:spTree>
    <p:extLst>
      <p:ext uri="{BB962C8B-B14F-4D97-AF65-F5344CB8AC3E}">
        <p14:creationId xmlns:p14="http://schemas.microsoft.com/office/powerpoint/2010/main" val="2673824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238FB5-55B9-4D9C-9F3F-144F5B5E227D}" type="slidenum">
              <a:rPr lang="en-GB" smtClean="0"/>
              <a:t>2</a:t>
            </a:fld>
            <a:endParaRPr lang="en-GB"/>
          </a:p>
        </p:txBody>
      </p:sp>
    </p:spTree>
    <p:extLst>
      <p:ext uri="{BB962C8B-B14F-4D97-AF65-F5344CB8AC3E}">
        <p14:creationId xmlns:p14="http://schemas.microsoft.com/office/powerpoint/2010/main" val="3648179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576002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992748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010404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
Второй уровень
Третий уровень
Четвертый уровень
Пятый уровень</a:t>
            </a:r>
            <a:endParaRPr lang="en-US" dirty="0"/>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700206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642767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71895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3/24/20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9832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107211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832054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51274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02255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993416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3/24/20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915270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88418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3/24/20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267766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01263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217168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3/24/20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1959713582"/>
      </p:ext>
    </p:extLst>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 id="2147484365" r:id="rId12"/>
    <p:sldLayoutId id="2147484366" r:id="rId13"/>
    <p:sldLayoutId id="2147484367" r:id="rId14"/>
    <p:sldLayoutId id="2147484368" r:id="rId15"/>
    <p:sldLayoutId id="2147484369" r:id="rId16"/>
    <p:sldLayoutId id="2147484370"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karasuu.kg/main/" TargetMode="External"/><Relationship Id="rId3" Type="http://schemas.openxmlformats.org/officeDocument/2006/relationships/image" Target="../media/image4.jpeg"/><Relationship Id="rId7"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jpeg"/><Relationship Id="rId11" Type="http://schemas.openxmlformats.org/officeDocument/2006/relationships/image" Target="../media/image11.emf"/><Relationship Id="rId5" Type="http://schemas.openxmlformats.org/officeDocument/2006/relationships/image" Target="../media/image6.png"/><Relationship Id="rId10" Type="http://schemas.openxmlformats.org/officeDocument/2006/relationships/image" Target="../media/image10.jpg"/><Relationship Id="rId4" Type="http://schemas.openxmlformats.org/officeDocument/2006/relationships/image" Target="../media/image5.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id="{59ED02AC-C8A0-3E40-9E3D-AC6E22A9F3EE}"/>
              </a:ext>
            </a:extLst>
          </p:cNvPr>
          <p:cNvSpPr>
            <a:spLocks noGrp="1"/>
          </p:cNvSpPr>
          <p:nvPr>
            <p:ph type="title"/>
          </p:nvPr>
        </p:nvSpPr>
        <p:spPr>
          <a:xfrm>
            <a:off x="7280030" y="1640928"/>
            <a:ext cx="4242526" cy="1596177"/>
          </a:xfrm>
        </p:spPr>
        <p:txBody>
          <a:bodyPr>
            <a:normAutofit/>
          </a:bodyPr>
          <a:lstStyle/>
          <a:p>
            <a:pPr>
              <a:spcBef>
                <a:spcPts val="0"/>
              </a:spcBef>
            </a:pPr>
            <a:r>
              <a:rPr lang="uz-Cyrl-UZ" sz="1800" b="1" cap="none" dirty="0">
                <a:solidFill>
                  <a:schemeClr val="accent1">
                    <a:lumMod val="75000"/>
                  </a:schemeClr>
                </a:solidFill>
              </a:rPr>
              <a:t>Қ</a:t>
            </a:r>
            <a:r>
              <a:rPr lang="ru-RU" sz="1800" b="1" cap="none" dirty="0">
                <a:solidFill>
                  <a:schemeClr val="accent1">
                    <a:lumMod val="75000"/>
                  </a:schemeClr>
                </a:solidFill>
              </a:rPr>
              <a:t>ОРА-СУВ ША</a:t>
            </a:r>
            <a:r>
              <a:rPr lang="uz-Cyrl-UZ" sz="1800" b="1" cap="none" dirty="0">
                <a:solidFill>
                  <a:schemeClr val="accent1">
                    <a:lumMod val="75000"/>
                  </a:schemeClr>
                </a:solidFill>
              </a:rPr>
              <a:t>Ҳ</a:t>
            </a:r>
            <a:r>
              <a:rPr lang="ru-RU" sz="1800" b="1" cap="none" dirty="0">
                <a:solidFill>
                  <a:schemeClr val="accent1">
                    <a:lumMod val="75000"/>
                  </a:schemeClr>
                </a:solidFill>
              </a:rPr>
              <a:t>РИДАГИ СУВ ТАЪМИНОТИ ВА КАНАЛИЗАЦИЯ ТИЗИМЛАРИНИ СИФАТ ДАРАЖАСИНИ ЯХШИЛАШ Б</a:t>
            </a:r>
            <a:r>
              <a:rPr lang="uz-Cyrl-UZ" sz="1800" b="1" cap="none" dirty="0">
                <a:solidFill>
                  <a:schemeClr val="accent1">
                    <a:lumMod val="75000"/>
                  </a:schemeClr>
                </a:solidFill>
              </a:rPr>
              <a:t>Ў</a:t>
            </a:r>
            <a:r>
              <a:rPr lang="ru-RU" sz="1800" b="1" cap="none" dirty="0">
                <a:solidFill>
                  <a:schemeClr val="accent1">
                    <a:lumMod val="75000"/>
                  </a:schemeClr>
                </a:solidFill>
              </a:rPr>
              <a:t>ЙИЧА</a:t>
            </a:r>
            <a:r>
              <a:rPr lang="en-US" sz="1800" b="1" cap="none" dirty="0">
                <a:solidFill>
                  <a:schemeClr val="accent1">
                    <a:lumMod val="75000"/>
                  </a:schemeClr>
                </a:solidFill>
              </a:rPr>
              <a:t> </a:t>
            </a:r>
            <a:r>
              <a:rPr lang="ru-RU" sz="1800" b="1" cap="none" dirty="0">
                <a:solidFill>
                  <a:schemeClr val="accent1">
                    <a:lumMod val="75000"/>
                  </a:schemeClr>
                </a:solidFill>
              </a:rPr>
              <a:t>ЛОЙИ</a:t>
            </a:r>
            <a:r>
              <a:rPr lang="uz-Cyrl-UZ" sz="1800" b="1" cap="none" dirty="0">
                <a:solidFill>
                  <a:schemeClr val="accent1">
                    <a:lumMod val="75000"/>
                  </a:schemeClr>
                </a:solidFill>
              </a:rPr>
              <a:t>Ҳ</a:t>
            </a:r>
            <a:r>
              <a:rPr lang="ru-RU" sz="1800" b="1" cap="none" dirty="0">
                <a:solidFill>
                  <a:schemeClr val="accent1">
                    <a:lumMod val="75000"/>
                  </a:schemeClr>
                </a:solidFill>
              </a:rPr>
              <a:t>А</a:t>
            </a:r>
            <a:r>
              <a:rPr lang="uz-Cyrl-UZ" sz="1800" b="1" cap="none" dirty="0">
                <a:solidFill>
                  <a:schemeClr val="accent1">
                    <a:lumMod val="75000"/>
                  </a:schemeClr>
                </a:solidFill>
              </a:rPr>
              <a:t>СИ</a:t>
            </a:r>
            <a:r>
              <a:rPr lang="ru-RU" sz="1800" b="1" cap="none" dirty="0">
                <a:solidFill>
                  <a:schemeClr val="accent1">
                    <a:lumMod val="75000"/>
                  </a:schemeClr>
                </a:solidFill>
              </a:rPr>
              <a:t> </a:t>
            </a:r>
          </a:p>
        </p:txBody>
      </p:sp>
      <p:pic>
        <p:nvPicPr>
          <p:cNvPr id="12" name="Picture 2" descr="M:\Department ETI\4_Projects under Implementation\2160400_EBRD_Kara-Suu-СCDP_KGZ\5_Reports\Project reports\SPP and infor campaign plan\SPP - ПУЗС\растяжка Кара-Суу водок\WhatsApp Image 2019-02-06 at 17.25.58.jpeg">
            <a:extLst>
              <a:ext uri="{FF2B5EF4-FFF2-40B4-BE49-F238E27FC236}">
                <a16:creationId xmlns:a16="http://schemas.microsoft.com/office/drawing/2014/main" id="{3F81EF03-4241-F04E-AE8E-CEEA2E04869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788" y="3942388"/>
            <a:ext cx="891329" cy="7029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a:extLst>
              <a:ext uri="{FF2B5EF4-FFF2-40B4-BE49-F238E27FC236}">
                <a16:creationId xmlns:a16="http://schemas.microsoft.com/office/drawing/2014/main" id="{43E3B709-70C3-0D4B-8703-5BF6E39A1C61}"/>
              </a:ext>
            </a:extLst>
          </p:cNvPr>
          <p:cNvPicPr/>
          <p:nvPr/>
        </p:nvPicPr>
        <p:blipFill rotWithShape="1">
          <a:blip r:embed="rId4"/>
          <a:srcRect l="16322" r="16931"/>
          <a:stretch/>
        </p:blipFill>
        <p:spPr bwMode="auto">
          <a:xfrm>
            <a:off x="7280030" y="5903526"/>
            <a:ext cx="1847005" cy="625104"/>
          </a:xfrm>
          <a:prstGeom prst="rect">
            <a:avLst/>
          </a:prstGeom>
          <a:noFill/>
          <a:ln w="9525">
            <a:noFill/>
            <a:miter lim="800000"/>
            <a:headEnd/>
            <a:tailEnd/>
          </a:ln>
        </p:spPr>
      </p:pic>
      <p:pic>
        <p:nvPicPr>
          <p:cNvPr id="14" name="Image 6">
            <a:extLst>
              <a:ext uri="{FF2B5EF4-FFF2-40B4-BE49-F238E27FC236}">
                <a16:creationId xmlns:a16="http://schemas.microsoft.com/office/drawing/2014/main" id="{44A2D337-A2C8-EC4E-B956-2E88A7BFDC74}"/>
              </a:ext>
            </a:extLst>
          </p:cNvPr>
          <p:cNvPicPr/>
          <p:nvPr/>
        </p:nvPicPr>
        <p:blipFill>
          <a:blip r:embed="rId5"/>
          <a:stretch>
            <a:fillRect/>
          </a:stretch>
        </p:blipFill>
        <p:spPr>
          <a:xfrm>
            <a:off x="9250956" y="5909575"/>
            <a:ext cx="1120391" cy="678357"/>
          </a:xfrm>
          <a:prstGeom prst="rect">
            <a:avLst/>
          </a:prstGeom>
        </p:spPr>
      </p:pic>
      <p:pic>
        <p:nvPicPr>
          <p:cNvPr id="15" name="Picture 30" descr="C:\Users\admin\Desktop\Baker_Tilly_1_.598bacdf8124f.jpg">
            <a:extLst>
              <a:ext uri="{FF2B5EF4-FFF2-40B4-BE49-F238E27FC236}">
                <a16:creationId xmlns:a16="http://schemas.microsoft.com/office/drawing/2014/main" id="{D4DFD6F6-9967-C647-A662-BB9D75771F2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95266" y="5921394"/>
            <a:ext cx="1016795" cy="666538"/>
          </a:xfrm>
          <a:prstGeom prst="rect">
            <a:avLst/>
          </a:prstGeom>
          <a:noFill/>
          <a:extLst>
            <a:ext uri="{909E8E84-426E-40DD-AFC4-6F175D3DCCD1}">
              <a14:hiddenFill xmlns:a14="http://schemas.microsoft.com/office/drawing/2010/main">
                <a:solidFill>
                  <a:srgbClr val="FFFFFF"/>
                </a:solidFill>
              </a14:hiddenFill>
            </a:ext>
          </a:extLst>
        </p:spPr>
      </p:pic>
      <p:pic>
        <p:nvPicPr>
          <p:cNvPr id="17" name="Рисунок 16">
            <a:extLst>
              <a:ext uri="{FF2B5EF4-FFF2-40B4-BE49-F238E27FC236}">
                <a16:creationId xmlns:a16="http://schemas.microsoft.com/office/drawing/2014/main" id="{614CBCF1-F932-3641-BD6D-7B391692C13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0764" y="3942388"/>
            <a:ext cx="620192" cy="721206"/>
          </a:xfrm>
          <a:prstGeom prst="rect">
            <a:avLst/>
          </a:prstGeom>
          <a:noFill/>
        </p:spPr>
      </p:pic>
      <p:sp>
        <p:nvSpPr>
          <p:cNvPr id="16" name="Прямоугольник 15">
            <a:extLst>
              <a:ext uri="{FF2B5EF4-FFF2-40B4-BE49-F238E27FC236}">
                <a16:creationId xmlns:a16="http://schemas.microsoft.com/office/drawing/2014/main" id="{63E1ED44-C22A-5A41-A4BA-66D67DA34675}"/>
              </a:ext>
            </a:extLst>
          </p:cNvPr>
          <p:cNvSpPr/>
          <p:nvPr/>
        </p:nvSpPr>
        <p:spPr>
          <a:xfrm>
            <a:off x="462507" y="844060"/>
            <a:ext cx="5404483" cy="3777957"/>
          </a:xfrm>
          <a:prstGeom prst="rect">
            <a:avLst/>
          </a:prstGeom>
        </p:spPr>
        <p:txBody>
          <a:bodyPr wrap="square" anchor="t">
            <a:spAutoFit/>
          </a:bodyPr>
          <a:lstStyle/>
          <a:p>
            <a:pPr>
              <a:spcBef>
                <a:spcPts val="300"/>
              </a:spcBef>
              <a:spcAft>
                <a:spcPts val="300"/>
              </a:spcAft>
            </a:pPr>
            <a:r>
              <a:rPr lang="uz-Cyrl-UZ" sz="1100" b="1" dirty="0">
                <a:solidFill>
                  <a:schemeClr val="accent1">
                    <a:lumMod val="75000"/>
                  </a:schemeClr>
                </a:solidFill>
              </a:rPr>
              <a:t>Таклиф ёки шикоятлар билан қаерга мурожаат қилса бўлади?</a:t>
            </a:r>
            <a:r>
              <a:rPr lang="ru-RU" sz="1100" dirty="0">
                <a:solidFill>
                  <a:schemeClr val="accent1">
                    <a:lumMod val="75000"/>
                  </a:schemeClr>
                </a:solidFill>
              </a:rPr>
              <a:t> </a:t>
            </a:r>
          </a:p>
          <a:p>
            <a:pPr algn="just">
              <a:spcBef>
                <a:spcPts val="300"/>
              </a:spcBef>
              <a:spcAft>
                <a:spcPts val="300"/>
              </a:spcAft>
            </a:pPr>
            <a:r>
              <a:rPr lang="uz-Cyrl-UZ" sz="1200" dirty="0"/>
              <a:t>Қора–Сув шаҳрининг ҳар бир фуқароси сув таъминоти корхонасига ариза ёки шикоят билан мурожаат қилиш ҳуқуқига эга. Лойиҳа доирасида ЕТТБ нинг «Корпоратив ривожланиш дастури» кўмаги билан «Кара-Суу - Таза Суу» корхонаси томонидан аҳолини сув таъминоти ва канализация тизимлари билан боғлиқ шикоятларини кўриб чиқиш тизими ишлари бирмунча яхшиланди.</a:t>
            </a:r>
            <a:endParaRPr lang="ru-RU" sz="1200" dirty="0"/>
          </a:p>
          <a:p>
            <a:pPr algn="just">
              <a:spcBef>
                <a:spcPts val="300"/>
              </a:spcBef>
              <a:spcAft>
                <a:spcPts val="300"/>
              </a:spcAft>
            </a:pPr>
            <a:r>
              <a:rPr lang="uz-Cyrl-UZ" sz="1200" dirty="0"/>
              <a:t>Сиз Қора–Сув шаҳридаги аҳолини сув ва канализация тизимлари билан таъминлаш, ҳамда қурилиш ишларига тегишли истаган саволингиз билан қуйидаги манзилга мурожаат ва қўнғироқ қилишингиз мумкин:</a:t>
            </a:r>
            <a:endParaRPr lang="ru-RU" sz="1200" dirty="0"/>
          </a:p>
          <a:p>
            <a:pPr algn="just"/>
            <a:r>
              <a:rPr lang="uz-Cyrl-UZ" sz="1200" dirty="0"/>
              <a:t> </a:t>
            </a:r>
            <a:endParaRPr lang="ru-RU" sz="1200" dirty="0"/>
          </a:p>
          <a:p>
            <a:pPr marL="171450" lvl="0" indent="-171450" algn="just">
              <a:buFont typeface="Arial" panose="020B0604020202020204" pitchFamily="34" charset="0"/>
              <a:buChar char="•"/>
            </a:pPr>
            <a:r>
              <a:rPr lang="ru-RU" sz="1200" dirty="0"/>
              <a:t>«Кара-</a:t>
            </a:r>
            <a:r>
              <a:rPr lang="ru-RU" sz="1200" dirty="0" err="1"/>
              <a:t>Суу</a:t>
            </a:r>
            <a:r>
              <a:rPr lang="ru-RU" sz="1200" dirty="0"/>
              <a:t> </a:t>
            </a:r>
            <a:r>
              <a:rPr lang="uz-Cyrl-UZ" sz="1200" dirty="0"/>
              <a:t>- </a:t>
            </a:r>
            <a:r>
              <a:rPr lang="ru-RU" sz="1200" dirty="0"/>
              <a:t>Таза </a:t>
            </a:r>
            <a:r>
              <a:rPr lang="ru-RU" sz="1200" dirty="0" err="1"/>
              <a:t>Суу</a:t>
            </a:r>
            <a:r>
              <a:rPr lang="ru-RU" sz="1200" dirty="0"/>
              <a:t>» </a:t>
            </a:r>
            <a:r>
              <a:rPr lang="ru-RU" sz="1200" dirty="0" err="1"/>
              <a:t>корхонаси</a:t>
            </a:r>
            <a:r>
              <a:rPr lang="ru-RU" sz="1200" dirty="0"/>
              <a:t> абонент </a:t>
            </a:r>
            <a:r>
              <a:rPr lang="uz-Cyrl-UZ" sz="1200" dirty="0"/>
              <a:t>бўлим</a:t>
            </a:r>
            <a:r>
              <a:rPr lang="ru-RU" sz="1200" dirty="0" err="1"/>
              <a:t>ининг</a:t>
            </a:r>
            <a:r>
              <a:rPr lang="ru-RU" sz="1200" dirty="0"/>
              <a:t> </a:t>
            </a:r>
            <a:r>
              <a:rPr lang="uz-Cyrl-UZ" sz="1200" dirty="0"/>
              <a:t>бошлиғи</a:t>
            </a:r>
            <a:r>
              <a:rPr lang="ru-RU" sz="1200" dirty="0"/>
              <a:t>– </a:t>
            </a:r>
            <a:r>
              <a:rPr lang="ru-RU" sz="1200" dirty="0" err="1"/>
              <a:t>Шарипбек</a:t>
            </a:r>
            <a:r>
              <a:rPr lang="ru-RU" sz="1200" dirty="0"/>
              <a:t> </a:t>
            </a:r>
            <a:r>
              <a:rPr lang="ru-RU" sz="1200" dirty="0" err="1"/>
              <a:t>Кочорович</a:t>
            </a:r>
            <a:r>
              <a:rPr lang="ru-RU" sz="1200" dirty="0"/>
              <a:t> Кадыров, тел. 0772-470012;</a:t>
            </a:r>
          </a:p>
          <a:p>
            <a:pPr marL="171450" lvl="0" indent="-171450" algn="just">
              <a:buFont typeface="Arial" panose="020B0604020202020204" pitchFamily="34" charset="0"/>
              <a:buChar char="•"/>
            </a:pPr>
            <a:r>
              <a:rPr lang="ru-RU" sz="1200" dirty="0" err="1"/>
              <a:t>Корхонанинг</a:t>
            </a:r>
            <a:r>
              <a:rPr lang="ru-RU" sz="1200" dirty="0"/>
              <a:t> Е</a:t>
            </a:r>
            <a:r>
              <a:rPr lang="uz-Cyrl-UZ" sz="1200" dirty="0"/>
              <a:t>ТТ</a:t>
            </a:r>
            <a:r>
              <a:rPr lang="ru-RU" sz="1200" dirty="0"/>
              <a:t>Б </a:t>
            </a:r>
            <a:r>
              <a:rPr lang="uz-Cyrl-UZ" sz="1200" dirty="0"/>
              <a:t>лойиҳасини амалга ошириш бўлими </a:t>
            </a:r>
            <a:r>
              <a:rPr lang="ru-RU" sz="1200" dirty="0"/>
              <a:t>– </a:t>
            </a:r>
            <a:r>
              <a:rPr lang="ru-RU" sz="1200" dirty="0" err="1"/>
              <a:t>Алтынбек</a:t>
            </a:r>
            <a:r>
              <a:rPr lang="ru-RU" sz="1200" dirty="0"/>
              <a:t> </a:t>
            </a:r>
            <a:r>
              <a:rPr lang="ru-RU" sz="1200" dirty="0" err="1"/>
              <a:t>Калдарбекович</a:t>
            </a:r>
            <a:r>
              <a:rPr lang="ru-RU" sz="1200" dirty="0"/>
              <a:t> </a:t>
            </a:r>
            <a:r>
              <a:rPr lang="ru-RU" sz="1200" dirty="0" err="1"/>
              <a:t>Шамшиев</a:t>
            </a:r>
            <a:r>
              <a:rPr lang="ru-RU" sz="1200" dirty="0"/>
              <a:t>, тел. 0556-652865;</a:t>
            </a:r>
          </a:p>
          <a:p>
            <a:pPr marL="171450" lvl="0" indent="-171450" algn="just">
              <a:buFont typeface="Arial" panose="020B0604020202020204" pitchFamily="34" charset="0"/>
              <a:buChar char="•"/>
            </a:pPr>
            <a:r>
              <a:rPr lang="uz-Cyrl-UZ" sz="1200" dirty="0"/>
              <a:t>Қо</a:t>
            </a:r>
            <a:r>
              <a:rPr lang="ru-RU" sz="1200" dirty="0" err="1"/>
              <a:t>ра</a:t>
            </a:r>
            <a:r>
              <a:rPr lang="ru-RU" sz="1200" dirty="0"/>
              <a:t>-</a:t>
            </a:r>
            <a:r>
              <a:rPr lang="uz-Cyrl-UZ" sz="1200" dirty="0"/>
              <a:t>Сув</a:t>
            </a:r>
            <a:r>
              <a:rPr lang="ru-RU" sz="1200" dirty="0"/>
              <a:t> </a:t>
            </a:r>
            <a:r>
              <a:rPr lang="ru-RU" sz="1200" dirty="0" err="1"/>
              <a:t>ша</a:t>
            </a:r>
            <a:r>
              <a:rPr lang="uz-Cyrl-UZ" sz="1200" dirty="0"/>
              <a:t>ҳ</a:t>
            </a:r>
            <a:r>
              <a:rPr lang="ru-RU" sz="1200" dirty="0" err="1"/>
              <a:t>рининг</a:t>
            </a:r>
            <a:r>
              <a:rPr lang="ru-RU" sz="1200" dirty="0"/>
              <a:t> вице-</a:t>
            </a:r>
            <a:r>
              <a:rPr lang="ru-RU" sz="1200" dirty="0" err="1"/>
              <a:t>мэри</a:t>
            </a:r>
            <a:r>
              <a:rPr lang="ru-RU" sz="1200" dirty="0"/>
              <a:t> </a:t>
            </a:r>
            <a:r>
              <a:rPr lang="uz-Cyrl-UZ" sz="1200" dirty="0"/>
              <a:t>- </a:t>
            </a:r>
            <a:r>
              <a:rPr lang="ru-RU" sz="1200" dirty="0" err="1"/>
              <a:t>Шавкат</a:t>
            </a:r>
            <a:r>
              <a:rPr lang="ru-RU" sz="1200" dirty="0"/>
              <a:t> </a:t>
            </a:r>
            <a:r>
              <a:rPr lang="ru-RU" sz="1200" dirty="0" err="1"/>
              <a:t>Топчуевич</a:t>
            </a:r>
            <a:r>
              <a:rPr lang="ru-RU" sz="1200" dirty="0"/>
              <a:t> </a:t>
            </a:r>
            <a:r>
              <a:rPr lang="ru-RU" sz="1200" dirty="0" err="1"/>
              <a:t>Осмоналиев</a:t>
            </a:r>
            <a:r>
              <a:rPr lang="ru-RU" sz="1200" dirty="0"/>
              <a:t>, тел. 0550-132002;</a:t>
            </a:r>
          </a:p>
          <a:p>
            <a:pPr marL="171450" indent="-171450" algn="just">
              <a:buFont typeface="Arial" panose="020B0604020202020204" pitchFamily="34" charset="0"/>
              <a:buChar char="•"/>
            </a:pPr>
            <a:r>
              <a:rPr lang="uz-Cyrl-UZ" sz="1200" dirty="0"/>
              <a:t>Қ</a:t>
            </a:r>
            <a:r>
              <a:rPr lang="ru-RU" sz="1200" dirty="0"/>
              <a:t>ора-</a:t>
            </a:r>
            <a:r>
              <a:rPr lang="uz-Cyrl-UZ" sz="1200" dirty="0"/>
              <a:t>С</a:t>
            </a:r>
            <a:r>
              <a:rPr lang="ru-RU" sz="1200" dirty="0" err="1"/>
              <a:t>ув</a:t>
            </a:r>
            <a:r>
              <a:rPr lang="ru-RU" sz="1200" dirty="0"/>
              <a:t> </a:t>
            </a:r>
            <a:r>
              <a:rPr lang="ru-RU" sz="1200" dirty="0" err="1"/>
              <a:t>ша</a:t>
            </a:r>
            <a:r>
              <a:rPr lang="uz-Cyrl-UZ" sz="1200" dirty="0"/>
              <a:t>ҳ</a:t>
            </a:r>
            <a:r>
              <a:rPr lang="ru-RU" sz="1200" dirty="0" err="1"/>
              <a:t>рининг</a:t>
            </a:r>
            <a:r>
              <a:rPr lang="ru-RU" sz="1200" dirty="0"/>
              <a:t> </a:t>
            </a:r>
            <a:r>
              <a:rPr lang="ru-RU" sz="1200" dirty="0" err="1"/>
              <a:t>ва</a:t>
            </a:r>
            <a:r>
              <a:rPr lang="ru-RU" sz="1200" dirty="0"/>
              <a:t> «Кара-</a:t>
            </a:r>
            <a:r>
              <a:rPr lang="ru-RU" sz="1200" dirty="0" err="1"/>
              <a:t>Суу</a:t>
            </a:r>
            <a:r>
              <a:rPr lang="ru-RU" sz="1200" dirty="0"/>
              <a:t> – Таза </a:t>
            </a:r>
            <a:r>
              <a:rPr lang="ru-RU" sz="1200" dirty="0" err="1"/>
              <a:t>Суу</a:t>
            </a:r>
            <a:r>
              <a:rPr lang="ru-RU" sz="1200" dirty="0"/>
              <a:t>» </a:t>
            </a:r>
            <a:r>
              <a:rPr lang="ru-RU" sz="1200" dirty="0" err="1"/>
              <a:t>корхона</a:t>
            </a:r>
            <a:r>
              <a:rPr lang="uz-Cyrl-UZ" sz="1200" dirty="0"/>
              <a:t>сининг қўшма корпоратив </a:t>
            </a:r>
            <a:r>
              <a:rPr lang="ru-RU" sz="1200" dirty="0"/>
              <a:t> веб</a:t>
            </a:r>
            <a:r>
              <a:rPr lang="uz-Cyrl-UZ" sz="1200" dirty="0"/>
              <a:t>-</a:t>
            </a:r>
            <a:r>
              <a:rPr lang="ru-RU" sz="1200" dirty="0" err="1"/>
              <a:t>сайти</a:t>
            </a:r>
            <a:r>
              <a:rPr lang="ru-RU" sz="1200" dirty="0"/>
              <a:t>  – </a:t>
            </a:r>
            <a:r>
              <a:rPr lang="en-US" sz="1200" u="sng" dirty="0">
                <a:hlinkClick r:id="rId8"/>
              </a:rPr>
              <a:t>https</a:t>
            </a:r>
            <a:r>
              <a:rPr lang="ru-RU" sz="1200" u="sng" dirty="0">
                <a:hlinkClick r:id="rId8"/>
              </a:rPr>
              <a:t>://</a:t>
            </a:r>
            <a:r>
              <a:rPr lang="en-US" sz="1200" u="sng" dirty="0">
                <a:hlinkClick r:id="rId8"/>
              </a:rPr>
              <a:t>karasuu</a:t>
            </a:r>
            <a:r>
              <a:rPr lang="ru-RU" sz="1200" u="sng" dirty="0">
                <a:hlinkClick r:id="rId8"/>
              </a:rPr>
              <a:t>.</a:t>
            </a:r>
            <a:r>
              <a:rPr lang="en-US" sz="1200" u="sng" dirty="0">
                <a:hlinkClick r:id="rId8"/>
              </a:rPr>
              <a:t>kg</a:t>
            </a:r>
            <a:r>
              <a:rPr lang="ru-RU" sz="1200" u="sng" dirty="0">
                <a:hlinkClick r:id="rId8"/>
              </a:rPr>
              <a:t>/</a:t>
            </a:r>
            <a:r>
              <a:rPr lang="en-US" sz="1200" u="sng" dirty="0">
                <a:hlinkClick r:id="rId8"/>
              </a:rPr>
              <a:t>main</a:t>
            </a:r>
            <a:r>
              <a:rPr lang="ru-RU" sz="1200" u="sng" dirty="0">
                <a:hlinkClick r:id="rId8"/>
              </a:rPr>
              <a:t>/</a:t>
            </a:r>
            <a:endParaRPr lang="ru-RU" sz="1100" dirty="0">
              <a:solidFill>
                <a:schemeClr val="accent1">
                  <a:lumMod val="75000"/>
                </a:schemeClr>
              </a:solidFill>
            </a:endParaRPr>
          </a:p>
        </p:txBody>
      </p:sp>
      <p:pic>
        <p:nvPicPr>
          <p:cNvPr id="3" name="Рисунок 2">
            <a:extLst>
              <a:ext uri="{FF2B5EF4-FFF2-40B4-BE49-F238E27FC236}">
                <a16:creationId xmlns:a16="http://schemas.microsoft.com/office/drawing/2014/main" id="{201A070E-D1EB-C24F-BA3C-DD1DCD476136}"/>
              </a:ext>
            </a:extLst>
          </p:cNvPr>
          <p:cNvPicPr>
            <a:picLocks noChangeAspect="1"/>
          </p:cNvPicPr>
          <p:nvPr/>
        </p:nvPicPr>
        <p:blipFill>
          <a:blip r:embed="rId9"/>
          <a:stretch>
            <a:fillRect/>
          </a:stretch>
        </p:blipFill>
        <p:spPr>
          <a:xfrm>
            <a:off x="7282400" y="4791854"/>
            <a:ext cx="1237814" cy="1107738"/>
          </a:xfrm>
          <a:prstGeom prst="rect">
            <a:avLst/>
          </a:prstGeom>
        </p:spPr>
      </p:pic>
      <p:pic>
        <p:nvPicPr>
          <p:cNvPr id="5" name="Рисунок 4">
            <a:extLst>
              <a:ext uri="{FF2B5EF4-FFF2-40B4-BE49-F238E27FC236}">
                <a16:creationId xmlns:a16="http://schemas.microsoft.com/office/drawing/2014/main" id="{D8E379F2-EA88-3149-AE28-E980B9AB4B0D}"/>
              </a:ext>
            </a:extLst>
          </p:cNvPr>
          <p:cNvPicPr>
            <a:picLocks noChangeAspect="1"/>
          </p:cNvPicPr>
          <p:nvPr/>
        </p:nvPicPr>
        <p:blipFill>
          <a:blip r:embed="rId10"/>
          <a:stretch>
            <a:fillRect/>
          </a:stretch>
        </p:blipFill>
        <p:spPr>
          <a:xfrm>
            <a:off x="10200827" y="4790341"/>
            <a:ext cx="1321729" cy="760015"/>
          </a:xfrm>
          <a:prstGeom prst="rect">
            <a:avLst/>
          </a:prstGeom>
        </p:spPr>
      </p:pic>
      <p:pic>
        <p:nvPicPr>
          <p:cNvPr id="7" name="Рисунок 6">
            <a:extLst>
              <a:ext uri="{FF2B5EF4-FFF2-40B4-BE49-F238E27FC236}">
                <a16:creationId xmlns:a16="http://schemas.microsoft.com/office/drawing/2014/main" id="{A83E48AA-BC69-F24F-B462-23FC47B76923}"/>
              </a:ext>
            </a:extLst>
          </p:cNvPr>
          <p:cNvPicPr>
            <a:picLocks noChangeAspect="1"/>
          </p:cNvPicPr>
          <p:nvPr/>
        </p:nvPicPr>
        <p:blipFill>
          <a:blip r:embed="rId11"/>
          <a:stretch>
            <a:fillRect/>
          </a:stretch>
        </p:blipFill>
        <p:spPr>
          <a:xfrm>
            <a:off x="8653388" y="4791854"/>
            <a:ext cx="1414265" cy="861201"/>
          </a:xfrm>
          <a:prstGeom prst="rect">
            <a:avLst/>
          </a:prstGeom>
        </p:spPr>
      </p:pic>
    </p:spTree>
    <p:extLst>
      <p:ext uri="{BB962C8B-B14F-4D97-AF65-F5344CB8AC3E}">
        <p14:creationId xmlns:p14="http://schemas.microsoft.com/office/powerpoint/2010/main" val="2978203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Текст 11">
            <a:extLst>
              <a:ext uri="{FF2B5EF4-FFF2-40B4-BE49-F238E27FC236}">
                <a16:creationId xmlns:a16="http://schemas.microsoft.com/office/drawing/2014/main" id="{3ACB1382-C9CE-9742-8348-B473F9435938}"/>
              </a:ext>
            </a:extLst>
          </p:cNvPr>
          <p:cNvSpPr>
            <a:spLocks noGrp="1"/>
          </p:cNvSpPr>
          <p:nvPr>
            <p:ph type="body" sz="quarter" idx="3"/>
          </p:nvPr>
        </p:nvSpPr>
        <p:spPr>
          <a:xfrm>
            <a:off x="407401" y="278313"/>
            <a:ext cx="5315482" cy="4474440"/>
          </a:xfrm>
        </p:spPr>
        <p:txBody>
          <a:bodyPr anchor="t">
            <a:noAutofit/>
          </a:bodyPr>
          <a:lstStyle/>
          <a:p>
            <a:pPr>
              <a:lnSpc>
                <a:spcPct val="90000"/>
              </a:lnSpc>
              <a:spcBef>
                <a:spcPts val="0"/>
              </a:spcBef>
            </a:pPr>
            <a:r>
              <a:rPr lang="uz-Cyrl-UZ" sz="1200" b="1" cap="none" dirty="0">
                <a:solidFill>
                  <a:schemeClr val="accent1">
                    <a:lumMod val="75000"/>
                  </a:schemeClr>
                </a:solidFill>
              </a:rPr>
              <a:t>Қ</a:t>
            </a:r>
            <a:r>
              <a:rPr lang="ru-RU" sz="1200" b="1" cap="none" dirty="0">
                <a:solidFill>
                  <a:schemeClr val="accent1">
                    <a:lumMod val="75000"/>
                  </a:schemeClr>
                </a:solidFill>
              </a:rPr>
              <a:t>ора-</a:t>
            </a:r>
            <a:r>
              <a:rPr lang="ru-RU" sz="1200" b="1" cap="none" dirty="0" err="1">
                <a:solidFill>
                  <a:schemeClr val="accent1">
                    <a:lumMod val="75000"/>
                  </a:schemeClr>
                </a:solidFill>
              </a:rPr>
              <a:t>Сув</a:t>
            </a:r>
            <a:r>
              <a:rPr lang="ru-RU" sz="1200" b="1" cap="none" dirty="0">
                <a:solidFill>
                  <a:schemeClr val="accent1">
                    <a:lumMod val="75000"/>
                  </a:schemeClr>
                </a:solidFill>
              </a:rPr>
              <a:t> </a:t>
            </a:r>
            <a:r>
              <a:rPr lang="ru-RU" sz="1200" b="1" cap="none" dirty="0" err="1">
                <a:solidFill>
                  <a:schemeClr val="accent1">
                    <a:lumMod val="75000"/>
                  </a:schemeClr>
                </a:solidFill>
              </a:rPr>
              <a:t>ша</a:t>
            </a:r>
            <a:r>
              <a:rPr lang="uz-Cyrl-UZ" sz="1200" b="1" cap="none" dirty="0">
                <a:solidFill>
                  <a:schemeClr val="accent1">
                    <a:lumMod val="75000"/>
                  </a:schemeClr>
                </a:solidFill>
              </a:rPr>
              <a:t>ҳ</a:t>
            </a:r>
            <a:r>
              <a:rPr lang="ru-RU" sz="1200" b="1" cap="none" dirty="0" err="1">
                <a:solidFill>
                  <a:schemeClr val="accent1">
                    <a:lumMod val="75000"/>
                  </a:schemeClr>
                </a:solidFill>
              </a:rPr>
              <a:t>ридаги</a:t>
            </a:r>
            <a:r>
              <a:rPr lang="ru-RU" sz="1200" b="1" cap="none" dirty="0">
                <a:solidFill>
                  <a:schemeClr val="accent1">
                    <a:lumMod val="75000"/>
                  </a:schemeClr>
                </a:solidFill>
              </a:rPr>
              <a:t> </a:t>
            </a:r>
            <a:r>
              <a:rPr lang="ru-RU" sz="1200" b="1" cap="none" dirty="0" err="1">
                <a:solidFill>
                  <a:schemeClr val="accent1">
                    <a:lumMod val="75000"/>
                  </a:schemeClr>
                </a:solidFill>
              </a:rPr>
              <a:t>сув</a:t>
            </a:r>
            <a:r>
              <a:rPr lang="ru-RU" sz="1200" b="1" cap="none" dirty="0">
                <a:solidFill>
                  <a:schemeClr val="accent1">
                    <a:lumMod val="75000"/>
                  </a:schemeClr>
                </a:solidFill>
              </a:rPr>
              <a:t> </a:t>
            </a:r>
            <a:r>
              <a:rPr lang="ru-RU" sz="1200" b="1" cap="none" dirty="0" err="1">
                <a:solidFill>
                  <a:schemeClr val="accent1">
                    <a:lumMod val="75000"/>
                  </a:schemeClr>
                </a:solidFill>
              </a:rPr>
              <a:t>таъминоти</a:t>
            </a:r>
            <a:r>
              <a:rPr lang="ru-RU" sz="1200" b="1" cap="none" dirty="0">
                <a:solidFill>
                  <a:schemeClr val="accent1">
                    <a:lumMod val="75000"/>
                  </a:schemeClr>
                </a:solidFill>
              </a:rPr>
              <a:t> </a:t>
            </a:r>
            <a:r>
              <a:rPr lang="ru-RU" sz="1200" b="1" cap="none" dirty="0" err="1">
                <a:solidFill>
                  <a:schemeClr val="accent1">
                    <a:lumMod val="75000"/>
                  </a:schemeClr>
                </a:solidFill>
              </a:rPr>
              <a:t>ва</a:t>
            </a:r>
            <a:r>
              <a:rPr lang="ru-RU" sz="1200" b="1" cap="none" dirty="0">
                <a:solidFill>
                  <a:schemeClr val="accent1">
                    <a:lumMod val="75000"/>
                  </a:schemeClr>
                </a:solidFill>
              </a:rPr>
              <a:t> канализация</a:t>
            </a:r>
            <a:endParaRPr lang="ru-RU" sz="1200" cap="none" dirty="0">
              <a:solidFill>
                <a:schemeClr val="accent1">
                  <a:lumMod val="75000"/>
                </a:schemeClr>
              </a:solidFill>
            </a:endParaRPr>
          </a:p>
          <a:p>
            <a:pPr>
              <a:lnSpc>
                <a:spcPct val="90000"/>
              </a:lnSpc>
              <a:spcBef>
                <a:spcPts val="0"/>
              </a:spcBef>
            </a:pPr>
            <a:r>
              <a:rPr lang="ru-RU" sz="1200" b="1" cap="none" dirty="0">
                <a:solidFill>
                  <a:schemeClr val="accent1">
                    <a:lumMod val="75000"/>
                  </a:schemeClr>
                </a:solidFill>
              </a:rPr>
              <a:t> </a:t>
            </a:r>
            <a:r>
              <a:rPr lang="ru-RU" sz="1200" b="1" cap="none" dirty="0" err="1">
                <a:solidFill>
                  <a:schemeClr val="accent1">
                    <a:lumMod val="75000"/>
                  </a:schemeClr>
                </a:solidFill>
              </a:rPr>
              <a:t>тизимларини</a:t>
            </a:r>
            <a:r>
              <a:rPr lang="ru-RU" sz="1200" b="1" cap="none" dirty="0">
                <a:solidFill>
                  <a:schemeClr val="accent1">
                    <a:lumMod val="75000"/>
                  </a:schemeClr>
                </a:solidFill>
              </a:rPr>
              <a:t> </a:t>
            </a:r>
            <a:r>
              <a:rPr lang="ru-RU" sz="1200" b="1" cap="none" dirty="0" err="1">
                <a:solidFill>
                  <a:schemeClr val="accent1">
                    <a:lumMod val="75000"/>
                  </a:schemeClr>
                </a:solidFill>
              </a:rPr>
              <a:t>сифат</a:t>
            </a:r>
            <a:r>
              <a:rPr lang="ru-RU" sz="1200" b="1" cap="none" dirty="0">
                <a:solidFill>
                  <a:schemeClr val="accent1">
                    <a:lumMod val="75000"/>
                  </a:schemeClr>
                </a:solidFill>
              </a:rPr>
              <a:t> </a:t>
            </a:r>
            <a:r>
              <a:rPr lang="ru-RU" sz="1200" b="1" cap="none" dirty="0" err="1">
                <a:solidFill>
                  <a:schemeClr val="accent1">
                    <a:lumMod val="75000"/>
                  </a:schemeClr>
                </a:solidFill>
              </a:rPr>
              <a:t>даражасини</a:t>
            </a:r>
            <a:r>
              <a:rPr lang="ru-RU" sz="1200" b="1" cap="none" dirty="0">
                <a:solidFill>
                  <a:schemeClr val="accent1">
                    <a:lumMod val="75000"/>
                  </a:schemeClr>
                </a:solidFill>
              </a:rPr>
              <a:t> </a:t>
            </a:r>
            <a:r>
              <a:rPr lang="ru-RU" sz="1200" b="1" cap="none" dirty="0" err="1">
                <a:solidFill>
                  <a:schemeClr val="accent1">
                    <a:lumMod val="75000"/>
                  </a:schemeClr>
                </a:solidFill>
              </a:rPr>
              <a:t>яхшилаш</a:t>
            </a:r>
            <a:r>
              <a:rPr lang="ru-RU" sz="1200" b="1" cap="none" dirty="0">
                <a:solidFill>
                  <a:schemeClr val="accent1">
                    <a:lumMod val="75000"/>
                  </a:schemeClr>
                </a:solidFill>
              </a:rPr>
              <a:t> б</a:t>
            </a:r>
            <a:r>
              <a:rPr lang="uz-Cyrl-UZ" sz="1200" b="1" cap="none" dirty="0">
                <a:solidFill>
                  <a:schemeClr val="accent1">
                    <a:lumMod val="75000"/>
                  </a:schemeClr>
                </a:solidFill>
              </a:rPr>
              <a:t>ў</a:t>
            </a:r>
            <a:r>
              <a:rPr lang="ru-RU" sz="1200" b="1" cap="none" dirty="0" err="1">
                <a:solidFill>
                  <a:schemeClr val="accent1">
                    <a:lumMod val="75000"/>
                  </a:schemeClr>
                </a:solidFill>
              </a:rPr>
              <a:t>йича</a:t>
            </a:r>
            <a:endParaRPr lang="ru-RU" sz="1200" cap="none" dirty="0">
              <a:solidFill>
                <a:schemeClr val="accent1">
                  <a:lumMod val="75000"/>
                </a:schemeClr>
              </a:solidFill>
            </a:endParaRPr>
          </a:p>
          <a:p>
            <a:pPr>
              <a:lnSpc>
                <a:spcPct val="90000"/>
              </a:lnSpc>
              <a:spcBef>
                <a:spcPts val="0"/>
              </a:spcBef>
            </a:pPr>
            <a:r>
              <a:rPr lang="ru-RU" sz="1200" b="1" cap="none" dirty="0">
                <a:solidFill>
                  <a:schemeClr val="accent1">
                    <a:lumMod val="75000"/>
                  </a:schemeClr>
                </a:solidFill>
              </a:rPr>
              <a:t> </a:t>
            </a:r>
            <a:r>
              <a:rPr lang="ru-RU" sz="1200" b="1" cap="none" dirty="0" err="1">
                <a:solidFill>
                  <a:schemeClr val="accent1">
                    <a:lumMod val="75000"/>
                  </a:schemeClr>
                </a:solidFill>
              </a:rPr>
              <a:t>лойи</a:t>
            </a:r>
            <a:r>
              <a:rPr lang="uz-Cyrl-UZ" sz="1200" b="1" cap="none" dirty="0">
                <a:solidFill>
                  <a:schemeClr val="accent1">
                    <a:lumMod val="75000"/>
                  </a:schemeClr>
                </a:solidFill>
              </a:rPr>
              <a:t>ҳ</a:t>
            </a:r>
            <a:r>
              <a:rPr lang="ru-RU" sz="1200" b="1" cap="none" dirty="0">
                <a:solidFill>
                  <a:schemeClr val="accent1">
                    <a:lumMod val="75000"/>
                  </a:schemeClr>
                </a:solidFill>
              </a:rPr>
              <a:t>а</a:t>
            </a:r>
            <a:r>
              <a:rPr lang="uz-Cyrl-UZ" sz="1200" b="1" cap="none" dirty="0">
                <a:solidFill>
                  <a:schemeClr val="accent1">
                    <a:lumMod val="75000"/>
                  </a:schemeClr>
                </a:solidFill>
              </a:rPr>
              <a:t>си</a:t>
            </a:r>
            <a:r>
              <a:rPr lang="ru-RU" sz="1200" cap="none" dirty="0">
                <a:solidFill>
                  <a:schemeClr val="accent1">
                    <a:lumMod val="75000"/>
                  </a:schemeClr>
                </a:solidFill>
              </a:rPr>
              <a:t> </a:t>
            </a:r>
            <a:r>
              <a:rPr lang="ru-RU" sz="1200" b="1" cap="none" dirty="0">
                <a:solidFill>
                  <a:schemeClr val="accent1">
                    <a:lumMod val="75000"/>
                  </a:schemeClr>
                </a:solidFill>
              </a:rPr>
              <a:t> </a:t>
            </a:r>
            <a:endParaRPr lang="ru-RU" sz="1200" cap="none" dirty="0">
              <a:solidFill>
                <a:schemeClr val="accent1">
                  <a:lumMod val="75000"/>
                </a:schemeClr>
              </a:solidFill>
            </a:endParaRPr>
          </a:p>
          <a:p>
            <a:pPr algn="just">
              <a:spcBef>
                <a:spcPts val="300"/>
              </a:spcBef>
              <a:spcAft>
                <a:spcPts val="300"/>
              </a:spcAft>
            </a:pPr>
            <a:r>
              <a:rPr lang="uz-Cyrl-UZ" sz="1100" cap="none" dirty="0"/>
              <a:t>Қ</a:t>
            </a:r>
            <a:r>
              <a:rPr lang="ru-RU" sz="1100" cap="none" dirty="0"/>
              <a:t>ора-</a:t>
            </a:r>
            <a:r>
              <a:rPr lang="uz-Cyrl-UZ" sz="1100" cap="none" dirty="0"/>
              <a:t>с</a:t>
            </a:r>
            <a:r>
              <a:rPr lang="ru-RU" sz="1100" cap="none" dirty="0" err="1"/>
              <a:t>ув</a:t>
            </a:r>
            <a:r>
              <a:rPr lang="ru-RU" sz="1100" cap="none" dirty="0"/>
              <a:t> </a:t>
            </a:r>
            <a:r>
              <a:rPr lang="ru-RU" sz="1100" cap="none" dirty="0" err="1"/>
              <a:t>ша</a:t>
            </a:r>
            <a:r>
              <a:rPr lang="uz-Cyrl-UZ" sz="1100" cap="none" dirty="0"/>
              <a:t>ҳ</a:t>
            </a:r>
            <a:r>
              <a:rPr lang="ru-RU" sz="1100" cap="none" dirty="0" err="1"/>
              <a:t>ридаги</a:t>
            </a:r>
            <a:r>
              <a:rPr lang="ru-RU" sz="1100" cap="none" dirty="0"/>
              <a:t> </a:t>
            </a:r>
            <a:r>
              <a:rPr lang="uz-Cyrl-UZ" sz="1100" cap="none" dirty="0"/>
              <a:t>ичимлик </a:t>
            </a:r>
            <a:r>
              <a:rPr lang="ru-RU" sz="1100" cap="none" dirty="0" err="1"/>
              <a:t>сув</a:t>
            </a:r>
            <a:r>
              <a:rPr lang="uz-Cyrl-UZ" sz="1100" cap="none" dirty="0"/>
              <a:t>и</a:t>
            </a:r>
            <a:r>
              <a:rPr lang="ru-RU" sz="1100" cap="none" dirty="0"/>
              <a:t> </a:t>
            </a:r>
            <a:r>
              <a:rPr lang="ru-RU" sz="1100" cap="none" dirty="0" err="1"/>
              <a:t>таъминоти</a:t>
            </a:r>
            <a:r>
              <a:rPr lang="ru-RU" sz="1100" cap="none" dirty="0"/>
              <a:t> </a:t>
            </a:r>
            <a:r>
              <a:rPr lang="ru-RU" sz="1100" cap="none" dirty="0" err="1"/>
              <a:t>ва</a:t>
            </a:r>
            <a:r>
              <a:rPr lang="ru-RU" sz="1100" cap="none" dirty="0"/>
              <a:t> канализация </a:t>
            </a:r>
            <a:r>
              <a:rPr lang="ru-RU" sz="1100" cap="none" dirty="0" err="1"/>
              <a:t>тизимлари</a:t>
            </a:r>
            <a:r>
              <a:rPr lang="ru-RU" sz="1100" cap="none" dirty="0"/>
              <a:t> 19</a:t>
            </a:r>
            <a:r>
              <a:rPr lang="en-US" sz="1100" cap="none" dirty="0"/>
              <a:t>5</a:t>
            </a:r>
            <a:r>
              <a:rPr lang="ru-RU" sz="1100" cap="none" dirty="0"/>
              <a:t>0 </a:t>
            </a:r>
            <a:r>
              <a:rPr lang="ru-RU" sz="1100" cap="none" dirty="0" err="1"/>
              <a:t>йилларда</a:t>
            </a:r>
            <a:r>
              <a:rPr lang="ru-RU" sz="1100" cap="none" dirty="0"/>
              <a:t> </a:t>
            </a:r>
            <a:r>
              <a:rPr lang="uz-Cyrl-UZ" sz="1100" cap="none" dirty="0"/>
              <a:t>қ</a:t>
            </a:r>
            <a:r>
              <a:rPr lang="ru-RU" sz="1100" cap="none" dirty="0" err="1"/>
              <a:t>урилган</a:t>
            </a:r>
            <a:r>
              <a:rPr lang="uz-Cyrl-UZ" sz="1100" cap="none" dirty="0"/>
              <a:t> бўлиб, с</a:t>
            </a:r>
            <a:r>
              <a:rPr lang="ru-RU" sz="1100" cap="none" dirty="0" err="1"/>
              <a:t>ув</a:t>
            </a:r>
            <a:r>
              <a:rPr lang="ru-RU" sz="1100" cap="none" dirty="0"/>
              <a:t> </a:t>
            </a:r>
            <a:r>
              <a:rPr lang="uz-Cyrl-UZ" sz="1100" cap="none" dirty="0"/>
              <a:t>қувурлари</a:t>
            </a:r>
            <a:r>
              <a:rPr lang="ru-RU" sz="1100" cap="none" dirty="0"/>
              <a:t>, </a:t>
            </a:r>
            <a:r>
              <a:rPr lang="ru-RU" sz="1100" cap="none" dirty="0" err="1"/>
              <a:t>насослар</a:t>
            </a:r>
            <a:r>
              <a:rPr lang="ru-RU" sz="1100" cap="none" dirty="0"/>
              <a:t> </a:t>
            </a:r>
            <a:r>
              <a:rPr lang="ru-RU" sz="1100" cap="none" dirty="0" err="1"/>
              <a:t>ва</a:t>
            </a:r>
            <a:r>
              <a:rPr lang="ru-RU" sz="1100" cap="none" dirty="0"/>
              <a:t> бош</a:t>
            </a:r>
            <a:r>
              <a:rPr lang="uz-Cyrl-UZ" sz="1100" cap="none" dirty="0"/>
              <a:t>қ</a:t>
            </a:r>
            <a:r>
              <a:rPr lang="ru-RU" sz="1100" cap="none" dirty="0"/>
              <a:t>а </a:t>
            </a:r>
            <a:r>
              <a:rPr lang="ru-RU" sz="1100" cap="none" dirty="0" err="1"/>
              <a:t>керакли</a:t>
            </a:r>
            <a:r>
              <a:rPr lang="ru-RU" sz="1100" cap="none" dirty="0"/>
              <a:t> </a:t>
            </a:r>
            <a:r>
              <a:rPr lang="ru-RU" sz="1100" cap="none" dirty="0" err="1"/>
              <a:t>сув</a:t>
            </a:r>
            <a:r>
              <a:rPr lang="ru-RU" sz="1100" cap="none" dirty="0"/>
              <a:t> </a:t>
            </a:r>
            <a:r>
              <a:rPr lang="ru-RU" sz="1100" cap="none" dirty="0" err="1"/>
              <a:t>таъминоти</a:t>
            </a:r>
            <a:r>
              <a:rPr lang="ru-RU" sz="1100" cap="none" dirty="0"/>
              <a:t> </a:t>
            </a:r>
            <a:r>
              <a:rPr lang="ru-RU" sz="1100" cap="none" dirty="0" err="1"/>
              <a:t>жи</a:t>
            </a:r>
            <a:r>
              <a:rPr lang="uz-Cyrl-UZ" sz="1100" cap="none" dirty="0"/>
              <a:t>ҳ</a:t>
            </a:r>
            <a:r>
              <a:rPr lang="ru-RU" sz="1100" cap="none" dirty="0" err="1"/>
              <a:t>озлари</a:t>
            </a:r>
            <a:r>
              <a:rPr lang="ru-RU" sz="1100" cap="none" dirty="0"/>
              <a:t> </a:t>
            </a:r>
            <a:r>
              <a:rPr lang="ru-RU" sz="1100" cap="none" dirty="0" err="1"/>
              <a:t>бугунги</a:t>
            </a:r>
            <a:r>
              <a:rPr lang="ru-RU" sz="1100" cap="none" dirty="0"/>
              <a:t> </a:t>
            </a:r>
            <a:r>
              <a:rPr lang="ru-RU" sz="1100" cap="none" dirty="0" err="1"/>
              <a:t>кунда</a:t>
            </a:r>
            <a:r>
              <a:rPr lang="ru-RU" sz="1100" cap="none" dirty="0"/>
              <a:t> </a:t>
            </a:r>
            <a:r>
              <a:rPr lang="ru-RU" sz="1100" cap="none" dirty="0" err="1"/>
              <a:t>эскирган</a:t>
            </a:r>
            <a:r>
              <a:rPr lang="ru-RU" sz="1100" cap="none" dirty="0"/>
              <a:t> </a:t>
            </a:r>
            <a:r>
              <a:rPr lang="ru-RU" sz="1100" cap="none" dirty="0" err="1"/>
              <a:t>ва</a:t>
            </a:r>
            <a:r>
              <a:rPr lang="ru-RU" sz="1100" cap="none" dirty="0"/>
              <a:t> яро</a:t>
            </a:r>
            <a:r>
              <a:rPr lang="uz-Cyrl-UZ" sz="1100" cap="none" dirty="0"/>
              <a:t>қ</a:t>
            </a:r>
            <a:r>
              <a:rPr lang="ru-RU" sz="1100" cap="none" dirty="0"/>
              <a:t>сиз </a:t>
            </a:r>
            <a:r>
              <a:rPr lang="uz-Cyrl-UZ" sz="1100" cap="none" dirty="0"/>
              <a:t>ҳ</a:t>
            </a:r>
            <a:r>
              <a:rPr lang="ru-RU" sz="1100" cap="none" dirty="0" err="1"/>
              <a:t>олат</a:t>
            </a:r>
            <a:r>
              <a:rPr lang="uz-Cyrl-UZ" sz="1100" cap="none" dirty="0"/>
              <a:t>га келган</a:t>
            </a:r>
            <a:r>
              <a:rPr lang="ru-RU" sz="1100" cap="none" dirty="0"/>
              <a:t>. </a:t>
            </a:r>
            <a:r>
              <a:rPr lang="ru-RU" sz="1100" cap="none" dirty="0" err="1"/>
              <a:t>Ша</a:t>
            </a:r>
            <a:r>
              <a:rPr lang="uz-Cyrl-UZ" sz="1100" cap="none" dirty="0"/>
              <a:t>ҳ</a:t>
            </a:r>
            <a:r>
              <a:rPr lang="ru-RU" sz="1100" cap="none" dirty="0" err="1"/>
              <a:t>арда</a:t>
            </a:r>
            <a:r>
              <a:rPr lang="ru-RU" sz="1100" cap="none" dirty="0"/>
              <a:t> </a:t>
            </a:r>
            <a:r>
              <a:rPr lang="ru-RU" sz="1100" cap="none" dirty="0" err="1"/>
              <a:t>тоза</a:t>
            </a:r>
            <a:r>
              <a:rPr lang="ru-RU" sz="1100" cap="none" dirty="0"/>
              <a:t> </a:t>
            </a:r>
            <a:r>
              <a:rPr lang="ru-RU" sz="1100" cap="none" dirty="0" err="1"/>
              <a:t>ичимлик</a:t>
            </a:r>
            <a:r>
              <a:rPr lang="ru-RU" sz="1100" cap="none" dirty="0"/>
              <a:t> </a:t>
            </a:r>
            <a:r>
              <a:rPr lang="ru-RU" sz="1100" cap="none" dirty="0" err="1"/>
              <a:t>суви</a:t>
            </a:r>
            <a:r>
              <a:rPr lang="ru-RU" sz="1100" cap="none" dirty="0"/>
              <a:t> </a:t>
            </a:r>
            <a:r>
              <a:rPr lang="ru-RU" sz="1100" cap="none" dirty="0" err="1"/>
              <a:t>етишмайди</a:t>
            </a:r>
            <a:r>
              <a:rPr lang="ru-RU" sz="1100" cap="none" dirty="0"/>
              <a:t> </a:t>
            </a:r>
            <a:r>
              <a:rPr lang="ru-RU" sz="1100" cap="none" dirty="0" err="1"/>
              <a:t>ва</a:t>
            </a:r>
            <a:r>
              <a:rPr lang="ru-RU" sz="1100" cap="none" dirty="0"/>
              <a:t> </a:t>
            </a:r>
            <a:r>
              <a:rPr lang="uz-Cyrl-UZ" sz="1100" cap="none" dirty="0"/>
              <a:t>ҳ</a:t>
            </a:r>
            <a:r>
              <a:rPr lang="ru-RU" sz="1100" cap="none" dirty="0" err="1"/>
              <a:t>озирги</a:t>
            </a:r>
            <a:r>
              <a:rPr lang="ru-RU" sz="1100" cap="none" dirty="0"/>
              <a:t> </a:t>
            </a:r>
            <a:r>
              <a:rPr lang="ru-RU" sz="1100" cap="none" dirty="0" err="1"/>
              <a:t>ва</a:t>
            </a:r>
            <a:r>
              <a:rPr lang="uz-Cyrl-UZ" sz="1100" cap="none" dirty="0"/>
              <a:t>қ</a:t>
            </a:r>
            <a:r>
              <a:rPr lang="ru-RU" sz="1100" cap="none" dirty="0" err="1"/>
              <a:t>тда</a:t>
            </a:r>
            <a:r>
              <a:rPr lang="ru-RU" sz="1100" cap="none" dirty="0"/>
              <a:t> к</a:t>
            </a:r>
            <a:r>
              <a:rPr lang="uz-Cyrl-UZ" sz="1100" cap="none" dirty="0"/>
              <a:t>ў</a:t>
            </a:r>
            <a:r>
              <a:rPr lang="ru-RU" sz="1100" cap="none" dirty="0" err="1"/>
              <a:t>пчилик</a:t>
            </a:r>
            <a:r>
              <a:rPr lang="ru-RU" sz="1100" cap="none" dirty="0"/>
              <a:t> а</a:t>
            </a:r>
            <a:r>
              <a:rPr lang="uz-Cyrl-UZ" sz="1100" cap="none" dirty="0"/>
              <a:t>ҳ</a:t>
            </a:r>
            <a:r>
              <a:rPr lang="ru-RU" sz="1100" cap="none" dirty="0" err="1"/>
              <a:t>оли</a:t>
            </a:r>
            <a:r>
              <a:rPr lang="ru-RU" sz="1100" cap="none" dirty="0"/>
              <a:t> </a:t>
            </a:r>
            <a:r>
              <a:rPr lang="ru-RU" sz="1100" cap="none" dirty="0" err="1"/>
              <a:t>уйлари</a:t>
            </a:r>
            <a:r>
              <a:rPr lang="ru-RU" sz="1100" cap="none" dirty="0"/>
              <a:t> </a:t>
            </a:r>
            <a:r>
              <a:rPr lang="ru-RU" sz="1100" cap="none" dirty="0" err="1"/>
              <a:t>янги</a:t>
            </a:r>
            <a:r>
              <a:rPr lang="ru-RU" sz="1100" cap="none" dirty="0"/>
              <a:t> </a:t>
            </a:r>
            <a:r>
              <a:rPr lang="uz-Cyrl-UZ" sz="1100" cap="none" dirty="0"/>
              <a:t>ҳудудлар</a:t>
            </a:r>
            <a:r>
              <a:rPr lang="ru-RU" sz="1100" cap="none" dirty="0"/>
              <a:t>да </a:t>
            </a:r>
            <a:r>
              <a:rPr lang="uz-Cyrl-UZ" sz="1100" cap="none" dirty="0"/>
              <a:t>қ</a:t>
            </a:r>
            <a:r>
              <a:rPr lang="ru-RU" sz="1100" cap="none" dirty="0" err="1"/>
              <a:t>урилгани</a:t>
            </a:r>
            <a:r>
              <a:rPr lang="ru-RU" sz="1100" cap="none" dirty="0"/>
              <a:t> </a:t>
            </a:r>
            <a:r>
              <a:rPr lang="ru-RU" sz="1100" cap="none" dirty="0" err="1"/>
              <a:t>боис</a:t>
            </a:r>
            <a:r>
              <a:rPr lang="ru-RU" sz="1100" cap="none" dirty="0"/>
              <a:t>, </a:t>
            </a:r>
            <a:r>
              <a:rPr lang="ru-RU" sz="1100" cap="none" dirty="0" err="1"/>
              <a:t>сув</a:t>
            </a:r>
            <a:r>
              <a:rPr lang="ru-RU" sz="1100" cap="none" dirty="0"/>
              <a:t> </a:t>
            </a:r>
            <a:r>
              <a:rPr lang="ru-RU" sz="1100" cap="none" dirty="0" err="1"/>
              <a:t>таъминоти</a:t>
            </a:r>
            <a:r>
              <a:rPr lang="ru-RU" sz="1100" cap="none" dirty="0"/>
              <a:t> </a:t>
            </a:r>
            <a:r>
              <a:rPr lang="ru-RU" sz="1100" cap="none" dirty="0" err="1"/>
              <a:t>ва</a:t>
            </a:r>
            <a:r>
              <a:rPr lang="ru-RU" sz="1100" cap="none" dirty="0"/>
              <a:t> канализация </a:t>
            </a:r>
            <a:r>
              <a:rPr lang="ru-RU" sz="1100" cap="none" dirty="0" err="1"/>
              <a:t>тизимларига</a:t>
            </a:r>
            <a:r>
              <a:rPr lang="ru-RU" sz="1100" cap="none" dirty="0"/>
              <a:t> </a:t>
            </a:r>
            <a:r>
              <a:rPr lang="uz-Cyrl-UZ" sz="1100" cap="none" dirty="0"/>
              <a:t>ҳ</a:t>
            </a:r>
            <a:r>
              <a:rPr lang="ru-RU" sz="1100" cap="none" dirty="0"/>
              <a:t>али </a:t>
            </a:r>
            <a:r>
              <a:rPr lang="uz-Cyrl-UZ" sz="1100" cap="none" dirty="0"/>
              <a:t>тўлиқ улан</a:t>
            </a:r>
            <a:r>
              <a:rPr lang="ru-RU" sz="1100" cap="none" dirty="0" err="1"/>
              <a:t>маган</a:t>
            </a:r>
            <a:r>
              <a:rPr lang="ru-RU" sz="1100" cap="none" dirty="0"/>
              <a:t>.</a:t>
            </a:r>
          </a:p>
          <a:p>
            <a:pPr algn="just">
              <a:spcBef>
                <a:spcPts val="300"/>
              </a:spcBef>
              <a:spcAft>
                <a:spcPts val="300"/>
              </a:spcAft>
            </a:pPr>
            <a:r>
              <a:rPr lang="ru-RU" sz="1100" cap="none" dirty="0" err="1"/>
              <a:t>Сув</a:t>
            </a:r>
            <a:r>
              <a:rPr lang="ru-RU" sz="1100" cap="none" dirty="0"/>
              <a:t> </a:t>
            </a:r>
            <a:r>
              <a:rPr lang="ru-RU" sz="1100" cap="none" dirty="0" err="1"/>
              <a:t>таъминоти</a:t>
            </a:r>
            <a:r>
              <a:rPr lang="ru-RU" sz="1100" cap="none" dirty="0"/>
              <a:t> </a:t>
            </a:r>
            <a:r>
              <a:rPr lang="ru-RU" sz="1100" cap="none" dirty="0" err="1"/>
              <a:t>ва</a:t>
            </a:r>
            <a:r>
              <a:rPr lang="ru-RU" sz="1100" cap="none" dirty="0"/>
              <a:t> канализация </a:t>
            </a:r>
            <a:r>
              <a:rPr lang="uz-Cyrl-UZ" sz="1100" cap="none" dirty="0"/>
              <a:t>тармоқ</a:t>
            </a:r>
            <a:r>
              <a:rPr lang="ru-RU" sz="1100" cap="none" dirty="0"/>
              <a:t>лари </a:t>
            </a:r>
            <a:r>
              <a:rPr lang="ru-RU" sz="1100" cap="none" dirty="0" err="1"/>
              <a:t>зудлик</a:t>
            </a:r>
            <a:r>
              <a:rPr lang="ru-RU" sz="1100" cap="none" dirty="0"/>
              <a:t> </a:t>
            </a:r>
            <a:r>
              <a:rPr lang="ru-RU" sz="1100" cap="none" dirty="0" err="1"/>
              <a:t>билан</a:t>
            </a:r>
            <a:r>
              <a:rPr lang="ru-RU" sz="1100" cap="none" dirty="0"/>
              <a:t> </a:t>
            </a:r>
            <a:r>
              <a:rPr lang="uz-Cyrl-UZ" sz="1100" cap="none" dirty="0"/>
              <a:t>қ</a:t>
            </a:r>
            <a:r>
              <a:rPr lang="ru-RU" sz="1100" cap="none" dirty="0" err="1"/>
              <a:t>айта</a:t>
            </a:r>
            <a:r>
              <a:rPr lang="ru-RU" sz="1100" cap="none" dirty="0"/>
              <a:t> </a:t>
            </a:r>
            <a:r>
              <a:rPr lang="ru-RU" sz="1100" cap="none" dirty="0" err="1"/>
              <a:t>таъмирланиш</a:t>
            </a:r>
            <a:r>
              <a:rPr lang="uz-Cyrl-UZ" sz="1100" cap="none" dirty="0"/>
              <a:t>га </a:t>
            </a:r>
            <a:r>
              <a:rPr lang="ru-RU" sz="1100" cap="none" dirty="0" err="1"/>
              <a:t>му</a:t>
            </a:r>
            <a:r>
              <a:rPr lang="uz-Cyrl-UZ" sz="1100" cap="none" dirty="0"/>
              <a:t>ҳ</a:t>
            </a:r>
            <a:r>
              <a:rPr lang="ru-RU" sz="1100" cap="none" dirty="0" err="1"/>
              <a:t>тож</a:t>
            </a:r>
            <a:r>
              <a:rPr lang="uz-Cyrl-UZ" sz="1100" cap="none" dirty="0"/>
              <a:t> бўлиб</a:t>
            </a:r>
            <a:r>
              <a:rPr lang="ru-RU" sz="1100" cap="none" dirty="0"/>
              <a:t>, </a:t>
            </a:r>
            <a:r>
              <a:rPr lang="ru-RU" sz="1100" cap="none" dirty="0" err="1"/>
              <a:t>ишлаш</a:t>
            </a:r>
            <a:r>
              <a:rPr lang="ru-RU" sz="1100" cap="none" dirty="0"/>
              <a:t> </a:t>
            </a:r>
            <a:r>
              <a:rPr lang="ru-RU" sz="1100" cap="none" dirty="0" err="1"/>
              <a:t>муддати</a:t>
            </a:r>
            <a:r>
              <a:rPr lang="ru-RU" sz="1100" cap="none" dirty="0"/>
              <a:t> </a:t>
            </a:r>
            <a:r>
              <a:rPr lang="ru-RU" sz="1100" cap="none" dirty="0" err="1"/>
              <a:t>якунига</a:t>
            </a:r>
            <a:r>
              <a:rPr lang="ru-RU" sz="1100" cap="none" dirty="0"/>
              <a:t> </a:t>
            </a:r>
            <a:r>
              <a:rPr lang="ru-RU" sz="1100" cap="none" dirty="0" err="1"/>
              <a:t>етган</a:t>
            </a:r>
            <a:r>
              <a:rPr lang="ru-RU" sz="1100" cap="none" dirty="0"/>
              <a:t> </a:t>
            </a:r>
            <a:r>
              <a:rPr lang="ru-RU" sz="1100" cap="none" dirty="0" err="1"/>
              <a:t>сув</a:t>
            </a:r>
            <a:r>
              <a:rPr lang="ru-RU" sz="1100" cap="none" dirty="0"/>
              <a:t> </a:t>
            </a:r>
            <a:r>
              <a:rPr lang="uz-Cyrl-UZ" sz="1100" cap="none" dirty="0"/>
              <a:t>ва канализация қувур</a:t>
            </a:r>
            <a:r>
              <a:rPr lang="ru-RU" sz="1100" cap="none" dirty="0"/>
              <a:t>лари </a:t>
            </a:r>
            <a:r>
              <a:rPr lang="ru-RU" sz="1100" cap="none" dirty="0" err="1"/>
              <a:t>тизимларини</a:t>
            </a:r>
            <a:r>
              <a:rPr lang="uz-Cyrl-UZ" sz="1100" cap="none" dirty="0"/>
              <a:t> таъмирлаш</a:t>
            </a:r>
            <a:r>
              <a:rPr lang="ru-RU" sz="1100" cap="none" dirty="0"/>
              <a:t>, </a:t>
            </a:r>
            <a:r>
              <a:rPr lang="ru-RU" sz="1100" cap="none" dirty="0" err="1"/>
              <a:t>текшириш</a:t>
            </a:r>
            <a:r>
              <a:rPr lang="ru-RU" sz="1100" cap="none" dirty="0"/>
              <a:t> </a:t>
            </a:r>
            <a:r>
              <a:rPr lang="ru-RU" sz="1100" cap="none" dirty="0" err="1"/>
              <a:t>ковакларини</a:t>
            </a:r>
            <a:r>
              <a:rPr lang="ru-RU" sz="1100" cap="none" dirty="0"/>
              <a:t> </a:t>
            </a:r>
            <a:r>
              <a:rPr lang="ru-RU" sz="1100" cap="none" dirty="0" err="1"/>
              <a:t>янгилаш</a:t>
            </a:r>
            <a:r>
              <a:rPr lang="ru-RU" sz="1100" cap="none" dirty="0"/>
              <a:t> </a:t>
            </a:r>
            <a:r>
              <a:rPr lang="ru-RU" sz="1100" cap="none" dirty="0" err="1"/>
              <a:t>ва</a:t>
            </a:r>
            <a:r>
              <a:rPr lang="ru-RU" sz="1100" cap="none" dirty="0"/>
              <a:t> </a:t>
            </a:r>
            <a:r>
              <a:rPr lang="ru-RU" sz="1100" cap="none" dirty="0" err="1"/>
              <a:t>янги</a:t>
            </a:r>
            <a:r>
              <a:rPr lang="ru-RU" sz="1100" cap="none" dirty="0"/>
              <a:t> </a:t>
            </a:r>
            <a:r>
              <a:rPr lang="ru-RU" sz="1100" cap="none" dirty="0" err="1"/>
              <a:t>сув</a:t>
            </a:r>
            <a:r>
              <a:rPr lang="ru-RU" sz="1100" cap="none" dirty="0"/>
              <a:t> </a:t>
            </a:r>
            <a:r>
              <a:rPr lang="ru-RU" sz="1100" cap="none" dirty="0" err="1"/>
              <a:t>тармо</a:t>
            </a:r>
            <a:r>
              <a:rPr lang="uz-Cyrl-UZ" sz="1100" cap="none" dirty="0"/>
              <a:t>қ</a:t>
            </a:r>
            <a:r>
              <a:rPr lang="ru-RU" sz="1100" cap="none" dirty="0" err="1"/>
              <a:t>ларини</a:t>
            </a:r>
            <a:r>
              <a:rPr lang="ru-RU" sz="1100" cap="none" dirty="0"/>
              <a:t> </a:t>
            </a:r>
            <a:r>
              <a:rPr lang="uz-Cyrl-UZ" sz="1100" cap="none" dirty="0"/>
              <a:t>қ</a:t>
            </a:r>
            <a:r>
              <a:rPr lang="ru-RU" sz="1100" cap="none" dirty="0" err="1"/>
              <a:t>уриш</a:t>
            </a:r>
            <a:r>
              <a:rPr lang="ru-RU" sz="1100" cap="none" dirty="0"/>
              <a:t>, </a:t>
            </a:r>
            <a:r>
              <a:rPr lang="uz-Cyrl-UZ" sz="1100" cap="none" dirty="0"/>
              <a:t>ҳ</a:t>
            </a:r>
            <a:r>
              <a:rPr lang="ru-RU" sz="1100" cap="none" dirty="0" err="1"/>
              <a:t>амда</a:t>
            </a:r>
            <a:r>
              <a:rPr lang="ru-RU" sz="1100" cap="none" dirty="0"/>
              <a:t> </a:t>
            </a:r>
            <a:r>
              <a:rPr lang="ru-RU" sz="1100" cap="none" dirty="0" err="1"/>
              <a:t>ша</a:t>
            </a:r>
            <a:r>
              <a:rPr lang="uz-Cyrl-UZ" sz="1100" cap="none" dirty="0"/>
              <a:t>ҳ</a:t>
            </a:r>
            <a:r>
              <a:rPr lang="ru-RU" sz="1100" cap="none" dirty="0" err="1"/>
              <a:t>ардаги</a:t>
            </a:r>
            <a:r>
              <a:rPr lang="ru-RU" sz="1100" cap="none" dirty="0"/>
              <a:t> </a:t>
            </a:r>
            <a:r>
              <a:rPr lang="ru-RU" sz="1100" cap="none" dirty="0" err="1"/>
              <a:t>сув</a:t>
            </a:r>
            <a:r>
              <a:rPr lang="ru-RU" sz="1100" cap="none" dirty="0"/>
              <a:t> </a:t>
            </a:r>
            <a:r>
              <a:rPr lang="ru-RU" sz="1100" cap="none" dirty="0" err="1"/>
              <a:t>таъминоти</a:t>
            </a:r>
            <a:r>
              <a:rPr lang="ru-RU" sz="1100" cap="none" dirty="0"/>
              <a:t> </a:t>
            </a:r>
            <a:r>
              <a:rPr lang="ru-RU" sz="1100" cap="none" dirty="0" err="1"/>
              <a:t>жи</a:t>
            </a:r>
            <a:r>
              <a:rPr lang="uz-Cyrl-UZ" sz="1100" cap="none" dirty="0"/>
              <a:t>ҳ</a:t>
            </a:r>
            <a:r>
              <a:rPr lang="ru-RU" sz="1100" cap="none" dirty="0" err="1"/>
              <a:t>озларини</a:t>
            </a:r>
            <a:r>
              <a:rPr lang="ru-RU" sz="1100" cap="none" dirty="0"/>
              <a:t> </a:t>
            </a:r>
            <a:r>
              <a:rPr lang="ru-RU" sz="1100" cap="none" dirty="0" err="1"/>
              <a:t>янгилаш</a:t>
            </a:r>
            <a:r>
              <a:rPr lang="ru-RU" sz="1100" cap="none" dirty="0"/>
              <a:t> (</a:t>
            </a:r>
            <a:r>
              <a:rPr lang="ru-RU" sz="1100" cap="none" dirty="0" err="1"/>
              <a:t>сувни</a:t>
            </a:r>
            <a:r>
              <a:rPr lang="ru-RU" sz="1100" cap="none" dirty="0"/>
              <a:t> </a:t>
            </a:r>
            <a:r>
              <a:rPr lang="ru-RU" sz="1100" cap="none" dirty="0" err="1"/>
              <a:t>тозалаш</a:t>
            </a:r>
            <a:r>
              <a:rPr lang="ru-RU" sz="1100" cap="none" dirty="0"/>
              <a:t> </a:t>
            </a:r>
            <a:r>
              <a:rPr lang="ru-RU" sz="1100" cap="none" dirty="0" err="1"/>
              <a:t>учун</a:t>
            </a:r>
            <a:r>
              <a:rPr lang="ru-RU" sz="1100" cap="none" dirty="0"/>
              <a:t> </a:t>
            </a:r>
            <a:r>
              <a:rPr lang="ru-RU" sz="1100" cap="none" dirty="0" err="1"/>
              <a:t>жи</a:t>
            </a:r>
            <a:r>
              <a:rPr lang="uz-Cyrl-UZ" sz="1100" cap="none" dirty="0"/>
              <a:t>ҳ</a:t>
            </a:r>
            <a:r>
              <a:rPr lang="ru-RU" sz="1100" cap="none" dirty="0" err="1"/>
              <a:t>озлар</a:t>
            </a:r>
            <a:r>
              <a:rPr lang="ru-RU" sz="1100" cap="none" dirty="0"/>
              <a:t> </a:t>
            </a:r>
            <a:r>
              <a:rPr lang="ru-RU" sz="1100" cap="none" dirty="0" err="1"/>
              <a:t>ва</a:t>
            </a:r>
            <a:r>
              <a:rPr lang="ru-RU" sz="1100" cap="none" dirty="0"/>
              <a:t> </a:t>
            </a:r>
            <a:r>
              <a:rPr lang="ru-RU" sz="1100" cap="none" dirty="0" err="1"/>
              <a:t>сув</a:t>
            </a:r>
            <a:r>
              <a:rPr lang="ru-RU" sz="1100" cap="none" dirty="0"/>
              <a:t> насоси </a:t>
            </a:r>
            <a:r>
              <a:rPr lang="ru-RU" sz="1100" cap="none" dirty="0" err="1"/>
              <a:t>станциялари</a:t>
            </a:r>
            <a:r>
              <a:rPr lang="ru-RU" sz="1100" cap="none" dirty="0"/>
              <a:t> </a:t>
            </a:r>
            <a:r>
              <a:rPr lang="ru-RU" sz="1100" cap="none" dirty="0" err="1"/>
              <a:t>ва</a:t>
            </a:r>
            <a:r>
              <a:rPr lang="ru-RU" sz="1100" cap="none" dirty="0"/>
              <a:t> </a:t>
            </a:r>
            <a:r>
              <a:rPr lang="ru-RU" sz="1100" cap="none" dirty="0" err="1"/>
              <a:t>х.к</a:t>
            </a:r>
            <a:r>
              <a:rPr lang="ru-RU" sz="1100" cap="none" dirty="0"/>
              <a:t>.) </a:t>
            </a:r>
            <a:r>
              <a:rPr lang="ru-RU" sz="1100" cap="none" dirty="0" err="1"/>
              <a:t>иш</a:t>
            </a:r>
            <a:r>
              <a:rPr lang="uz-Cyrl-UZ" sz="1100" cap="none" dirty="0"/>
              <a:t>ларини амалга ошириш лозим</a:t>
            </a:r>
            <a:r>
              <a:rPr lang="ru-RU" sz="1100" cap="none" dirty="0"/>
              <a:t>.</a:t>
            </a:r>
          </a:p>
          <a:p>
            <a:pPr algn="just">
              <a:spcBef>
                <a:spcPts val="300"/>
              </a:spcBef>
              <a:spcAft>
                <a:spcPts val="300"/>
              </a:spcAft>
            </a:pPr>
            <a:r>
              <a:rPr lang="ru-RU" sz="1100" cap="none" dirty="0"/>
              <a:t>Шу </a:t>
            </a:r>
            <a:r>
              <a:rPr lang="ru-RU" sz="1100" cap="none" dirty="0" err="1"/>
              <a:t>сабабдан</a:t>
            </a:r>
            <a:r>
              <a:rPr lang="uz-Cyrl-UZ" sz="1100" cap="none" dirty="0"/>
              <a:t>, Е</a:t>
            </a:r>
            <a:r>
              <a:rPr lang="ru-RU" sz="1100" cap="none" dirty="0" err="1"/>
              <a:t>вропа</a:t>
            </a:r>
            <a:r>
              <a:rPr lang="ru-RU" sz="1100" cap="none" dirty="0"/>
              <a:t> </a:t>
            </a:r>
            <a:r>
              <a:rPr lang="ru-RU" sz="1100" cap="none" dirty="0" err="1"/>
              <a:t>Тикланиш</a:t>
            </a:r>
            <a:r>
              <a:rPr lang="ru-RU" sz="1100" cap="none" dirty="0"/>
              <a:t> </a:t>
            </a:r>
            <a:r>
              <a:rPr lang="ru-RU" sz="1100" cap="none" dirty="0" err="1"/>
              <a:t>ва</a:t>
            </a:r>
            <a:r>
              <a:rPr lang="ru-RU" sz="1100" cap="none" dirty="0"/>
              <a:t> Тара</a:t>
            </a:r>
            <a:r>
              <a:rPr lang="uz-Cyrl-UZ" sz="1100" cap="none" dirty="0"/>
              <a:t>ққиёт Банки (ЕТТБ) бошқа халқаро донор ташкилотлар билан ҳамкорликда Қирғиз </a:t>
            </a:r>
            <a:r>
              <a:rPr lang="ru-RU" sz="1100" cap="none" dirty="0" err="1"/>
              <a:t>Республикаси</a:t>
            </a:r>
            <a:r>
              <a:rPr lang="uz-Cyrl-UZ" sz="1100" cap="none" dirty="0"/>
              <a:t>га Қ</a:t>
            </a:r>
            <a:r>
              <a:rPr lang="ru-RU" sz="1100" cap="none" dirty="0"/>
              <a:t>ора–</a:t>
            </a:r>
            <a:r>
              <a:rPr lang="uz-Cyrl-UZ" sz="1100" cap="none" dirty="0"/>
              <a:t>С</a:t>
            </a:r>
            <a:r>
              <a:rPr lang="ru-RU" sz="1100" cap="none" dirty="0" err="1"/>
              <a:t>ув</a:t>
            </a:r>
            <a:r>
              <a:rPr lang="ru-RU" sz="1100" cap="none" dirty="0"/>
              <a:t> </a:t>
            </a:r>
            <a:r>
              <a:rPr lang="ru-RU" sz="1100" cap="none" dirty="0" err="1"/>
              <a:t>шаҳри</a:t>
            </a:r>
            <a:r>
              <a:rPr lang="uz-Cyrl-UZ" sz="1100" cap="none" dirty="0"/>
              <a:t>даги </a:t>
            </a:r>
            <a:r>
              <a:rPr lang="ru-RU" sz="1100" cap="none" dirty="0"/>
              <a:t>«Кара-</a:t>
            </a:r>
            <a:r>
              <a:rPr lang="ru-RU" sz="1100" cap="none" dirty="0" err="1"/>
              <a:t>Суу</a:t>
            </a:r>
            <a:r>
              <a:rPr lang="ru-RU" sz="1100" cap="none" dirty="0"/>
              <a:t> – Таза </a:t>
            </a:r>
            <a:r>
              <a:rPr lang="ru-RU" sz="1100" cap="none" dirty="0" err="1"/>
              <a:t>Суу</a:t>
            </a:r>
            <a:r>
              <a:rPr lang="ru-RU" sz="1100" cap="none" dirty="0"/>
              <a:t>» муниципал </a:t>
            </a:r>
            <a:r>
              <a:rPr lang="uz-Cyrl-UZ" sz="1100" cap="none" dirty="0"/>
              <a:t>сув таъминоти </a:t>
            </a:r>
            <a:r>
              <a:rPr lang="ru-RU" sz="1100" cap="none" dirty="0" err="1"/>
              <a:t>корхонаси</a:t>
            </a:r>
            <a:r>
              <a:rPr lang="uz-Cyrl-UZ" sz="1100" cap="none" dirty="0"/>
              <a:t>нинг фаолиятини яхшилаш учун молиявий кўмак маблағлари ажратишга қарор қилди</a:t>
            </a:r>
            <a:r>
              <a:rPr lang="ru-RU" sz="1100" cap="none" dirty="0"/>
              <a:t>.</a:t>
            </a:r>
          </a:p>
          <a:p>
            <a:pPr>
              <a:spcBef>
                <a:spcPts val="400"/>
              </a:spcBef>
              <a:spcAft>
                <a:spcPts val="400"/>
              </a:spcAft>
            </a:pPr>
            <a:r>
              <a:rPr lang="ru-RU" sz="1200" b="1" cap="none" dirty="0" err="1">
                <a:solidFill>
                  <a:schemeClr val="accent1">
                    <a:lumMod val="75000"/>
                  </a:schemeClr>
                </a:solidFill>
              </a:rPr>
              <a:t>Лойи</a:t>
            </a:r>
            <a:r>
              <a:rPr lang="uz-Cyrl-UZ" sz="1200" b="1" cap="none" dirty="0">
                <a:solidFill>
                  <a:schemeClr val="accent1">
                    <a:lumMod val="75000"/>
                  </a:schemeClr>
                </a:solidFill>
              </a:rPr>
              <a:t>ҳ</a:t>
            </a:r>
            <a:r>
              <a:rPr lang="ru-RU" sz="1200" b="1" cap="none" dirty="0" err="1">
                <a:solidFill>
                  <a:schemeClr val="accent1">
                    <a:lumMod val="75000"/>
                  </a:schemeClr>
                </a:solidFill>
              </a:rPr>
              <a:t>ани</a:t>
            </a:r>
            <a:r>
              <a:rPr lang="ru-RU" sz="1200" b="1" cap="none" dirty="0">
                <a:solidFill>
                  <a:schemeClr val="accent1">
                    <a:lumMod val="75000"/>
                  </a:schemeClr>
                </a:solidFill>
              </a:rPr>
              <a:t> </a:t>
            </a:r>
            <a:r>
              <a:rPr lang="uz-Cyrl-UZ" sz="1200" b="1" cap="none" dirty="0">
                <a:solidFill>
                  <a:schemeClr val="accent1">
                    <a:lumMod val="75000"/>
                  </a:schemeClr>
                </a:solidFill>
              </a:rPr>
              <a:t>қ</a:t>
            </a:r>
            <a:r>
              <a:rPr lang="ru-RU" sz="1200" b="1" cap="none" dirty="0" err="1">
                <a:solidFill>
                  <a:schemeClr val="accent1">
                    <a:lumMod val="75000"/>
                  </a:schemeClr>
                </a:solidFill>
              </a:rPr>
              <a:t>айси</a:t>
            </a:r>
            <a:r>
              <a:rPr lang="ru-RU" sz="1200" b="1" cap="none" dirty="0">
                <a:solidFill>
                  <a:schemeClr val="accent1">
                    <a:lumMod val="75000"/>
                  </a:schemeClr>
                </a:solidFill>
              </a:rPr>
              <a:t> хал</a:t>
            </a:r>
            <a:r>
              <a:rPr lang="uz-Cyrl-UZ" sz="1200" b="1" cap="none" dirty="0">
                <a:solidFill>
                  <a:schemeClr val="accent1">
                    <a:lumMod val="75000"/>
                  </a:schemeClr>
                </a:solidFill>
              </a:rPr>
              <a:t>қ</a:t>
            </a:r>
            <a:r>
              <a:rPr lang="ru-RU" sz="1200" b="1" cap="none" dirty="0" err="1">
                <a:solidFill>
                  <a:schemeClr val="accent1">
                    <a:lumMod val="75000"/>
                  </a:schemeClr>
                </a:solidFill>
              </a:rPr>
              <a:t>аро</a:t>
            </a:r>
            <a:r>
              <a:rPr lang="ru-RU" sz="1200" b="1" cap="none" dirty="0">
                <a:solidFill>
                  <a:schemeClr val="accent1">
                    <a:lumMod val="75000"/>
                  </a:schemeClr>
                </a:solidFill>
              </a:rPr>
              <a:t> </a:t>
            </a:r>
            <a:r>
              <a:rPr lang="ru-RU" sz="1200" b="1" cap="none" dirty="0" err="1">
                <a:solidFill>
                  <a:schemeClr val="accent1">
                    <a:lumMod val="75000"/>
                  </a:schemeClr>
                </a:solidFill>
              </a:rPr>
              <a:t>донорлар</a:t>
            </a:r>
            <a:r>
              <a:rPr lang="ru-RU" sz="1200" b="1" cap="none" dirty="0">
                <a:solidFill>
                  <a:schemeClr val="accent1">
                    <a:lumMod val="75000"/>
                  </a:schemeClr>
                </a:solidFill>
              </a:rPr>
              <a:t> </a:t>
            </a:r>
            <a:r>
              <a:rPr lang="ru-RU" sz="1200" b="1" cap="none" dirty="0" err="1">
                <a:solidFill>
                  <a:schemeClr val="accent1">
                    <a:lumMod val="75000"/>
                  </a:schemeClr>
                </a:solidFill>
              </a:rPr>
              <a:t>молиялаштиради</a:t>
            </a:r>
            <a:r>
              <a:rPr lang="ru-RU" sz="1200" b="1" cap="none" dirty="0">
                <a:solidFill>
                  <a:schemeClr val="accent1">
                    <a:lumMod val="75000"/>
                  </a:schemeClr>
                </a:solidFill>
              </a:rPr>
              <a:t> </a:t>
            </a:r>
            <a:r>
              <a:rPr lang="ru-RU" sz="1200" b="1" cap="none" dirty="0" err="1">
                <a:solidFill>
                  <a:schemeClr val="accent1">
                    <a:lumMod val="75000"/>
                  </a:schemeClr>
                </a:solidFill>
              </a:rPr>
              <a:t>ва</a:t>
            </a:r>
            <a:r>
              <a:rPr lang="ru-RU" sz="1200" b="1" cap="none" dirty="0">
                <a:solidFill>
                  <a:schemeClr val="accent1">
                    <a:lumMod val="75000"/>
                  </a:schemeClr>
                </a:solidFill>
              </a:rPr>
              <a:t> </a:t>
            </a:r>
            <a:r>
              <a:rPr lang="ru-RU" sz="1200" b="1" cap="none" dirty="0" err="1">
                <a:solidFill>
                  <a:schemeClr val="accent1">
                    <a:lumMod val="75000"/>
                  </a:schemeClr>
                </a:solidFill>
              </a:rPr>
              <a:t>кай</a:t>
            </a:r>
            <a:r>
              <a:rPr lang="ru-RU" sz="1200" b="1" cap="none" dirty="0">
                <a:solidFill>
                  <a:schemeClr val="accent1">
                    <a:lumMod val="75000"/>
                  </a:schemeClr>
                </a:solidFill>
              </a:rPr>
              <a:t> </a:t>
            </a:r>
            <a:r>
              <a:rPr lang="ru-RU" sz="1200" b="1" cap="none" dirty="0" err="1">
                <a:solidFill>
                  <a:schemeClr val="accent1">
                    <a:lumMod val="75000"/>
                  </a:schemeClr>
                </a:solidFill>
              </a:rPr>
              <a:t>даражада</a:t>
            </a:r>
            <a:r>
              <a:rPr lang="ru-RU" sz="1200" b="1" cap="none" dirty="0">
                <a:solidFill>
                  <a:schemeClr val="accent1">
                    <a:lumMod val="75000"/>
                  </a:schemeClr>
                </a:solidFill>
              </a:rPr>
              <a:t>?</a:t>
            </a:r>
            <a:endParaRPr lang="ru-RU" sz="1200" cap="none" dirty="0">
              <a:solidFill>
                <a:schemeClr val="accent1">
                  <a:lumMod val="75000"/>
                </a:schemeClr>
              </a:solidFill>
            </a:endParaRPr>
          </a:p>
          <a:p>
            <a:pPr algn="just">
              <a:spcBef>
                <a:spcPts val="300"/>
              </a:spcBef>
              <a:spcAft>
                <a:spcPts val="300"/>
              </a:spcAft>
            </a:pPr>
            <a:r>
              <a:rPr lang="ru-RU" sz="1100" cap="none" dirty="0"/>
              <a:t>2016 </a:t>
            </a:r>
            <a:r>
              <a:rPr lang="ru-RU" sz="1100" cap="none" dirty="0" err="1"/>
              <a:t>йил</a:t>
            </a:r>
            <a:r>
              <a:rPr lang="uz-Cyrl-UZ" sz="1100" cap="none" dirty="0"/>
              <a:t>и</a:t>
            </a:r>
            <a:r>
              <a:rPr lang="uz-Cyrl-UZ" sz="1100" b="1" cap="none" dirty="0"/>
              <a:t> </a:t>
            </a:r>
            <a:r>
              <a:rPr lang="uz-Cyrl-UZ" sz="1100" cap="none" dirty="0"/>
              <a:t>ЕТТБ, </a:t>
            </a:r>
            <a:r>
              <a:rPr lang="ru-RU" sz="1100" cap="none" dirty="0"/>
              <a:t>Европа </a:t>
            </a:r>
            <a:r>
              <a:rPr lang="ru-RU" sz="1100" cap="none" dirty="0" err="1"/>
              <a:t>Инв</a:t>
            </a:r>
            <a:r>
              <a:rPr lang="uz-Cyrl-UZ" sz="1100" cap="none" dirty="0"/>
              <a:t>е</a:t>
            </a:r>
            <a:r>
              <a:rPr lang="ru-RU" sz="1100" cap="none" dirty="0" err="1"/>
              <a:t>стиция</a:t>
            </a:r>
            <a:r>
              <a:rPr lang="ru-RU" sz="1100" cap="none" dirty="0"/>
              <a:t> Банки (ЕИБ) </a:t>
            </a:r>
            <a:r>
              <a:rPr lang="uz-Cyrl-UZ" sz="1100" cap="none" dirty="0"/>
              <a:t>ва </a:t>
            </a:r>
            <a:r>
              <a:rPr lang="ru-RU" sz="1100" cap="none" dirty="0"/>
              <a:t>Европа </a:t>
            </a:r>
            <a:r>
              <a:rPr lang="ru-RU" sz="1100" cap="none" dirty="0" err="1"/>
              <a:t>Иттифо</a:t>
            </a:r>
            <a:r>
              <a:rPr lang="uz-Cyrl-UZ" sz="1100" cap="none" dirty="0"/>
              <a:t>қ</a:t>
            </a:r>
            <a:r>
              <a:rPr lang="ru-RU" sz="1100" cap="none" dirty="0"/>
              <a:t>и (ЕИ) </a:t>
            </a:r>
            <a:r>
              <a:rPr lang="uz-Cyrl-UZ" sz="1100" cap="none" dirty="0"/>
              <a:t>томонидан </a:t>
            </a:r>
            <a:r>
              <a:rPr lang="ru-RU" sz="1100" cap="none" dirty="0"/>
              <a:t>«Кара-</a:t>
            </a:r>
            <a:r>
              <a:rPr lang="ru-RU" sz="1100" cap="none" dirty="0" err="1"/>
              <a:t>Суу</a:t>
            </a:r>
            <a:r>
              <a:rPr lang="ru-RU" sz="1100" cap="none" dirty="0"/>
              <a:t> – Таза </a:t>
            </a:r>
            <a:r>
              <a:rPr lang="ru-RU" sz="1100" cap="none" dirty="0" err="1"/>
              <a:t>Суу</a:t>
            </a:r>
            <a:r>
              <a:rPr lang="ru-RU" sz="1100" cap="none" dirty="0"/>
              <a:t>» </a:t>
            </a:r>
            <a:r>
              <a:rPr lang="ru-RU" sz="1100" cap="none" dirty="0" err="1"/>
              <a:t>корхонаси</a:t>
            </a:r>
            <a:r>
              <a:rPr lang="uz-Cyrl-UZ" sz="1100" cap="none" dirty="0"/>
              <a:t>ни </a:t>
            </a:r>
            <a:r>
              <a:rPr lang="ru-RU" sz="1100" cap="none" dirty="0" err="1"/>
              <a:t>молиявий</a:t>
            </a:r>
            <a:r>
              <a:rPr lang="ru-RU" sz="1100" cap="none" dirty="0"/>
              <a:t> </a:t>
            </a:r>
            <a:r>
              <a:rPr lang="uz-Cyrl-UZ" sz="1100" cap="none" dirty="0"/>
              <a:t>қўллаб қувватла</a:t>
            </a:r>
            <a:r>
              <a:rPr lang="ru-RU" sz="1100" cap="none" dirty="0"/>
              <a:t>ш </a:t>
            </a:r>
            <a:r>
              <a:rPr lang="ru-RU" sz="1100" cap="none" dirty="0" err="1"/>
              <a:t>учун</a:t>
            </a:r>
            <a:r>
              <a:rPr lang="ru-RU" sz="1100" cap="none" dirty="0"/>
              <a:t> 5,3 м</a:t>
            </a:r>
            <a:r>
              <a:rPr lang="uz-Cyrl-UZ" sz="1100" cap="none" dirty="0"/>
              <a:t>иллион е</a:t>
            </a:r>
            <a:r>
              <a:rPr lang="ru-RU" sz="1100" cap="none" dirty="0" err="1"/>
              <a:t>вро</a:t>
            </a:r>
            <a:r>
              <a:rPr lang="ru-RU" sz="1100" cap="none" dirty="0"/>
              <a:t> ми</a:t>
            </a:r>
            <a:r>
              <a:rPr lang="uz-Cyrl-UZ" sz="1100" cap="none" dirty="0"/>
              <a:t>қ</a:t>
            </a:r>
            <a:r>
              <a:rPr lang="ru-RU" sz="1100" cap="none" dirty="0"/>
              <a:t>дор</a:t>
            </a:r>
            <a:r>
              <a:rPr lang="uz-Cyrl-UZ" sz="1100" cap="none" dirty="0"/>
              <a:t>и</a:t>
            </a:r>
            <a:r>
              <a:rPr lang="ru-RU" sz="1100" cap="none" dirty="0"/>
              <a:t>да пул </a:t>
            </a:r>
            <a:r>
              <a:rPr lang="ru-RU" sz="1100" cap="none" dirty="0" err="1"/>
              <a:t>ажрати</a:t>
            </a:r>
            <a:r>
              <a:rPr lang="uz-Cyrl-UZ" sz="1100" cap="none" dirty="0"/>
              <a:t>ш қарор қилинган</a:t>
            </a:r>
            <a:r>
              <a:rPr lang="ru-RU" sz="1100" cap="none" dirty="0"/>
              <a:t>. </a:t>
            </a:r>
            <a:r>
              <a:rPr lang="uz-Cyrl-UZ" sz="1100" cap="none" dirty="0"/>
              <a:t>Бу молиявий кўмак пуллари кредит ва грант тариқасида ажратилади. Грант маблағлари миқдори 3,3 миллион еврони ташкил қилиб, бу қайтарилмайдиган маблағлар </a:t>
            </a:r>
            <a:r>
              <a:rPr lang="ru-RU" sz="1100" cap="none" dirty="0"/>
              <a:t>ЕИ </a:t>
            </a:r>
            <a:r>
              <a:rPr lang="uz-Cyrl-UZ" sz="1100" cap="none" dirty="0"/>
              <a:t>томонидан ажратилмоқда. Кредит маблағлари эса имтиёзли даврни ўз ичига олган ҳолда қайтариш шарти билан ажратилмоқда.</a:t>
            </a:r>
            <a:r>
              <a:rPr lang="ru-RU" sz="1100" cap="none" dirty="0"/>
              <a:t> </a:t>
            </a:r>
            <a:endParaRPr lang="en-US" sz="1100" cap="none" dirty="0">
              <a:ea typeface="Baskerville" panose="02020502070401020303" pitchFamily="18" charset="0"/>
            </a:endParaRPr>
          </a:p>
          <a:p>
            <a:pPr algn="just">
              <a:lnSpc>
                <a:spcPct val="90000"/>
              </a:lnSpc>
              <a:spcBef>
                <a:spcPts val="400"/>
              </a:spcBef>
              <a:spcAft>
                <a:spcPts val="400"/>
              </a:spcAft>
            </a:pPr>
            <a:r>
              <a:rPr lang="ru-RU" sz="1100" cap="none" dirty="0"/>
              <a:t>  </a:t>
            </a:r>
          </a:p>
          <a:p>
            <a:pPr algn="just">
              <a:lnSpc>
                <a:spcPct val="90000"/>
              </a:lnSpc>
              <a:spcBef>
                <a:spcPts val="400"/>
              </a:spcBef>
              <a:spcAft>
                <a:spcPts val="400"/>
              </a:spcAft>
            </a:pPr>
            <a:endParaRPr lang="en-US" sz="1200" cap="none" dirty="0">
              <a:ea typeface="Baskerville" panose="02020502070401020303" pitchFamily="18" charset="0"/>
            </a:endParaRPr>
          </a:p>
          <a:p>
            <a:pPr algn="just">
              <a:lnSpc>
                <a:spcPct val="90000"/>
              </a:lnSpc>
              <a:spcBef>
                <a:spcPts val="400"/>
              </a:spcBef>
              <a:spcAft>
                <a:spcPts val="400"/>
              </a:spcAft>
            </a:pPr>
            <a:endParaRPr lang="en-US" sz="1200" cap="none" dirty="0">
              <a:ea typeface="Baskerville" panose="02020502070401020303" pitchFamily="18" charset="0"/>
            </a:endParaRPr>
          </a:p>
          <a:p>
            <a:pPr algn="just">
              <a:lnSpc>
                <a:spcPct val="90000"/>
              </a:lnSpc>
              <a:spcBef>
                <a:spcPts val="400"/>
              </a:spcBef>
              <a:spcAft>
                <a:spcPts val="400"/>
              </a:spcAft>
            </a:pPr>
            <a:endParaRPr lang="en-US" sz="1200" cap="none" dirty="0">
              <a:ea typeface="Baskerville" panose="02020502070401020303" pitchFamily="18" charset="0"/>
            </a:endParaRPr>
          </a:p>
          <a:p>
            <a:pPr algn="just">
              <a:lnSpc>
                <a:spcPct val="90000"/>
              </a:lnSpc>
              <a:spcBef>
                <a:spcPts val="400"/>
              </a:spcBef>
              <a:spcAft>
                <a:spcPts val="400"/>
              </a:spcAft>
            </a:pPr>
            <a:endParaRPr lang="en-US" sz="1200" cap="none" dirty="0">
              <a:ea typeface="Baskerville" panose="02020502070401020303" pitchFamily="18" charset="0"/>
            </a:endParaRPr>
          </a:p>
          <a:p>
            <a:pPr algn="just">
              <a:lnSpc>
                <a:spcPct val="90000"/>
              </a:lnSpc>
              <a:spcBef>
                <a:spcPts val="400"/>
              </a:spcBef>
              <a:spcAft>
                <a:spcPts val="400"/>
              </a:spcAft>
            </a:pPr>
            <a:endParaRPr lang="ru-RU" sz="1200" cap="none" dirty="0">
              <a:solidFill>
                <a:schemeClr val="tx1"/>
              </a:solidFill>
              <a:ea typeface="Baskerville" panose="02020502070401020303" pitchFamily="18" charset="0"/>
            </a:endParaRPr>
          </a:p>
          <a:p>
            <a:pPr algn="just">
              <a:lnSpc>
                <a:spcPct val="90000"/>
              </a:lnSpc>
              <a:spcBef>
                <a:spcPts val="400"/>
              </a:spcBef>
              <a:spcAft>
                <a:spcPts val="400"/>
              </a:spcAft>
            </a:pPr>
            <a:endParaRPr lang="en-US" sz="1200" cap="none" dirty="0">
              <a:solidFill>
                <a:schemeClr val="tx1"/>
              </a:solidFill>
              <a:ea typeface="Baskerville" panose="02020502070401020303" pitchFamily="18" charset="0"/>
              <a:cs typeface="Calibri" panose="020F0502020204030204" pitchFamily="34" charset="0"/>
            </a:endParaRPr>
          </a:p>
        </p:txBody>
      </p:sp>
      <p:pic>
        <p:nvPicPr>
          <p:cNvPr id="29" name="Рисунок 28">
            <a:extLst>
              <a:ext uri="{FF2B5EF4-FFF2-40B4-BE49-F238E27FC236}">
                <a16:creationId xmlns:a16="http://schemas.microsoft.com/office/drawing/2014/main" id="{2D397AF0-1543-EC4A-AB4E-777A83BEF60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344741" y="4852770"/>
            <a:ext cx="2301147" cy="1535904"/>
          </a:xfrm>
          <a:prstGeom prst="rect">
            <a:avLst/>
          </a:prstGeom>
        </p:spPr>
      </p:pic>
      <p:pic>
        <p:nvPicPr>
          <p:cNvPr id="31" name="Рисунок 30">
            <a:extLst>
              <a:ext uri="{FF2B5EF4-FFF2-40B4-BE49-F238E27FC236}">
                <a16:creationId xmlns:a16="http://schemas.microsoft.com/office/drawing/2014/main" id="{4DC15BEC-BE69-1446-AEBC-7917C578258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621242" y="2155317"/>
            <a:ext cx="2059279" cy="1236405"/>
          </a:xfrm>
          <a:prstGeom prst="rect">
            <a:avLst/>
          </a:prstGeom>
        </p:spPr>
      </p:pic>
      <p:sp>
        <p:nvSpPr>
          <p:cNvPr id="3" name="TextBox 2">
            <a:extLst>
              <a:ext uri="{FF2B5EF4-FFF2-40B4-BE49-F238E27FC236}">
                <a16:creationId xmlns:a16="http://schemas.microsoft.com/office/drawing/2014/main" id="{498D537D-496E-2E41-82EE-2CE51E128017}"/>
              </a:ext>
            </a:extLst>
          </p:cNvPr>
          <p:cNvSpPr txBox="1"/>
          <p:nvPr/>
        </p:nvSpPr>
        <p:spPr>
          <a:xfrm>
            <a:off x="6316315" y="636378"/>
            <a:ext cx="5513417" cy="1451936"/>
          </a:xfrm>
          <a:prstGeom prst="rect">
            <a:avLst/>
          </a:prstGeom>
          <a:noFill/>
        </p:spPr>
        <p:txBody>
          <a:bodyPr wrap="square" rtlCol="0">
            <a:spAutoFit/>
          </a:bodyPr>
          <a:lstStyle/>
          <a:p>
            <a:pPr algn="just">
              <a:spcBef>
                <a:spcPts val="400"/>
              </a:spcBef>
              <a:spcAft>
                <a:spcPts val="400"/>
              </a:spcAft>
            </a:pPr>
            <a:r>
              <a:rPr lang="uz-Cyrl-UZ" sz="1200" b="1" dirty="0">
                <a:solidFill>
                  <a:schemeClr val="accent1">
                    <a:lumMod val="75000"/>
                  </a:schemeClr>
                </a:solidFill>
              </a:rPr>
              <a:t>Лойиҳа амалга оширилаётганда қандай ноқулайликлар бўлиши мумкин?</a:t>
            </a:r>
            <a:r>
              <a:rPr lang="ru-RU" sz="1200" dirty="0">
                <a:solidFill>
                  <a:schemeClr val="accent1">
                    <a:lumMod val="75000"/>
                  </a:schemeClr>
                </a:solidFill>
              </a:rPr>
              <a:t> </a:t>
            </a:r>
          </a:p>
          <a:p>
            <a:pPr algn="just">
              <a:lnSpc>
                <a:spcPct val="85000"/>
              </a:lnSpc>
              <a:spcBef>
                <a:spcPts val="300"/>
              </a:spcBef>
              <a:spcAft>
                <a:spcPts val="300"/>
              </a:spcAft>
            </a:pPr>
            <a:r>
              <a:rPr lang="uz-Cyrl-UZ" sz="1100" dirty="0"/>
              <a:t>Қурилиш вақтида атрофдаги жойларда вақтинча шовқин, тебраниш, чанг, тупроқ, хаво ифлосланиши, чиқиндиларни пайдо бўлиши, ўсимлик ва хайвонлар оламига таъсир кўрсатиши мумкин. Вақтинча сув билан таъминлашда узилишлар ва шаҳардаги баъзи йўллар тўсилиши  мумкин.</a:t>
            </a:r>
            <a:endParaRPr lang="ru-RU" sz="1100" dirty="0"/>
          </a:p>
          <a:p>
            <a:pPr algn="just">
              <a:lnSpc>
                <a:spcPct val="85000"/>
              </a:lnSpc>
              <a:spcBef>
                <a:spcPts val="300"/>
              </a:spcBef>
              <a:spcAft>
                <a:spcPts val="300"/>
              </a:spcAft>
            </a:pPr>
            <a:r>
              <a:rPr lang="uz-Cyrl-UZ" sz="1100" dirty="0"/>
              <a:t>Агарда биз бу барча ишларни  бажармасак, шаҳар аҳолиси яна тоза ичимлик суви ва канализация хизмати билан таъминлашда муаммоларга дучор бўлаверади. Шунинг учун биз Сизлардан вақтинчалик ноқулайликларни тўғри  тушунишингизни сўраймиз.</a:t>
            </a:r>
            <a:endParaRPr lang="ru-RU" sz="1100" dirty="0"/>
          </a:p>
        </p:txBody>
      </p:sp>
      <p:sp>
        <p:nvSpPr>
          <p:cNvPr id="4" name="TextBox 3">
            <a:extLst>
              <a:ext uri="{FF2B5EF4-FFF2-40B4-BE49-F238E27FC236}">
                <a16:creationId xmlns:a16="http://schemas.microsoft.com/office/drawing/2014/main" id="{074F65EA-798F-BB41-9DCF-AD0BA0D71042}"/>
              </a:ext>
            </a:extLst>
          </p:cNvPr>
          <p:cNvSpPr txBox="1"/>
          <p:nvPr/>
        </p:nvSpPr>
        <p:spPr>
          <a:xfrm>
            <a:off x="6300250" y="3608769"/>
            <a:ext cx="5471761" cy="956672"/>
          </a:xfrm>
          <a:prstGeom prst="rect">
            <a:avLst/>
          </a:prstGeom>
          <a:noFill/>
        </p:spPr>
        <p:txBody>
          <a:bodyPr wrap="square" rtlCol="0">
            <a:spAutoFit/>
          </a:bodyPr>
          <a:lstStyle/>
          <a:p>
            <a:pPr algn="just">
              <a:lnSpc>
                <a:spcPct val="85000"/>
              </a:lnSpc>
              <a:spcBef>
                <a:spcPts val="300"/>
              </a:spcBef>
              <a:spcAft>
                <a:spcPts val="300"/>
              </a:spcAft>
            </a:pPr>
            <a:r>
              <a:rPr lang="uz-Cyrl-UZ" sz="1100" dirty="0"/>
              <a:t>Сув таъминоти ва канализация хизматлари учун етарли даражадаги тарифлар, тўловларни ўз вақтида келиб тушиши ва шаффоф ҳисобот тизими «Кара-Суу - Таза Суу» корхонасига аҳолига ишончли хизмат кўрсатишга, ўз вақтида  авария ҳолатларини бартараф қилишга, агар керак бўлса тармоқни кенгайтиришга имкон беради. Шаҳар аҳолиси тоза ичимлик сувига ҳар куни ва керакли  миқдорда эга бўлади.</a:t>
            </a:r>
            <a:endParaRPr lang="ru-RU" sz="1100" dirty="0"/>
          </a:p>
        </p:txBody>
      </p:sp>
      <p:sp>
        <p:nvSpPr>
          <p:cNvPr id="6" name="TextBox 5">
            <a:extLst>
              <a:ext uri="{FF2B5EF4-FFF2-40B4-BE49-F238E27FC236}">
                <a16:creationId xmlns:a16="http://schemas.microsoft.com/office/drawing/2014/main" id="{D7D82EBD-740D-1B4D-ACF4-F6D13C80E85A}"/>
              </a:ext>
            </a:extLst>
          </p:cNvPr>
          <p:cNvSpPr txBox="1"/>
          <p:nvPr/>
        </p:nvSpPr>
        <p:spPr>
          <a:xfrm>
            <a:off x="6300250" y="4558266"/>
            <a:ext cx="5454700" cy="1609158"/>
          </a:xfrm>
          <a:prstGeom prst="rect">
            <a:avLst/>
          </a:prstGeom>
          <a:noFill/>
        </p:spPr>
        <p:txBody>
          <a:bodyPr wrap="square" rtlCol="0">
            <a:spAutoFit/>
          </a:bodyPr>
          <a:lstStyle/>
          <a:p>
            <a:pPr algn="just">
              <a:lnSpc>
                <a:spcPct val="85000"/>
              </a:lnSpc>
              <a:spcBef>
                <a:spcPts val="300"/>
              </a:spcBef>
              <a:spcAft>
                <a:spcPts val="300"/>
              </a:spcAft>
            </a:pPr>
            <a:r>
              <a:rPr lang="uz-Cyrl-UZ" sz="1100" dirty="0"/>
              <a:t>Кам таъминланган оилалар учун сув таъминоти хизматларини тўлашда шаҳар мэрияси томонидан субсидия тарзида ёрдам кўрсатилади. Бундан ташқари тўловлардан тушган пулларнинг бир қисми сув таъминотини таъмирлаш учун олинган кредитни тўлаш учун ҳам сарфланади. Шунинг учун аҳоли тарафдан  тўловларни  ўз вақтида кечиктирмасдан тўланиши муҳимдир.</a:t>
            </a:r>
            <a:endParaRPr lang="ru-RU" sz="1100" dirty="0"/>
          </a:p>
          <a:p>
            <a:pPr algn="just">
              <a:lnSpc>
                <a:spcPct val="85000"/>
              </a:lnSpc>
              <a:spcBef>
                <a:spcPts val="300"/>
              </a:spcBef>
              <a:spcAft>
                <a:spcPts val="300"/>
              </a:spcAft>
            </a:pPr>
            <a:r>
              <a:rPr lang="uz-Cyrl-UZ" sz="1100" dirty="0"/>
              <a:t>Агарда корхона аҳолига кўрсатаётган сув таъминоти ва канализация хизматлари учун тўловларни ўз вақтида олмаса, унда корхона аҳолини сув таъминоти ва канализация хизматларидан фойдаланишдаги муаммоларини тўлиқ бартараф қила олмайди. Бу эса корхонани молиявий ҳолатига ва хизмат кўрсатиш сифатига салбий таъсир қилади, ва молиявий жарималар юзага келишига сабаб бўлади.</a:t>
            </a:r>
            <a:endParaRPr lang="ru-RU" sz="1100" dirty="0"/>
          </a:p>
        </p:txBody>
      </p:sp>
      <p:sp>
        <p:nvSpPr>
          <p:cNvPr id="7" name="Текст 6">
            <a:extLst>
              <a:ext uri="{FF2B5EF4-FFF2-40B4-BE49-F238E27FC236}">
                <a16:creationId xmlns:a16="http://schemas.microsoft.com/office/drawing/2014/main" id="{A48F21B1-AB73-AE43-AEA0-32EC94690888}"/>
              </a:ext>
            </a:extLst>
          </p:cNvPr>
          <p:cNvSpPr>
            <a:spLocks noGrp="1"/>
          </p:cNvSpPr>
          <p:nvPr>
            <p:ph type="body" sz="quarter" idx="13"/>
          </p:nvPr>
        </p:nvSpPr>
        <p:spPr>
          <a:xfrm>
            <a:off x="6316315" y="1878850"/>
            <a:ext cx="3304928" cy="1789341"/>
          </a:xfrm>
        </p:spPr>
        <p:txBody>
          <a:bodyPr/>
          <a:lstStyle/>
          <a:p>
            <a:pPr algn="l"/>
            <a:r>
              <a:rPr lang="uz-Cyrl-UZ" sz="1200" b="1" cap="none" dirty="0">
                <a:solidFill>
                  <a:schemeClr val="accent1">
                    <a:lumMod val="75000"/>
                  </a:schemeClr>
                </a:solidFill>
              </a:rPr>
              <a:t>Лойиҳа доирасида ичимлик сув таъминоти ва канализация учун тарифларни қайта кўриб чиқиш режалаштирилмоқда. Бу нима учун керак?</a:t>
            </a:r>
            <a:r>
              <a:rPr lang="ru-RU" sz="1200" cap="none" dirty="0">
                <a:solidFill>
                  <a:schemeClr val="accent1">
                    <a:lumMod val="75000"/>
                  </a:schemeClr>
                </a:solidFill>
              </a:rPr>
              <a:t> </a:t>
            </a:r>
          </a:p>
          <a:p>
            <a:pPr algn="l">
              <a:spcBef>
                <a:spcPts val="400"/>
              </a:spcBef>
              <a:spcAft>
                <a:spcPts val="300"/>
              </a:spcAft>
            </a:pPr>
            <a:r>
              <a:rPr lang="uz-Cyrl-UZ" sz="1100" cap="none" dirty="0"/>
              <a:t>Лойиҳа доирасида</a:t>
            </a:r>
            <a:r>
              <a:rPr lang="uz-Cyrl-UZ" sz="1100" b="1" cap="none" dirty="0"/>
              <a:t> </a:t>
            </a:r>
            <a:r>
              <a:rPr lang="uz-Cyrl-UZ" sz="1100" cap="none" dirty="0"/>
              <a:t>«Кара-Суу - Таза Суу» корхонаси тажрибали маслаҳатчилар ёрдамида тарифларни ҳисоблашнинг янги методологиясини, бухгалтерия ва молиявий ҳисобларни юритишнинг ва тўловларни қабул қилишнинг янгича тизимини  жорий этади. </a:t>
            </a:r>
            <a:endParaRPr lang="ru-RU" sz="1100" cap="none" dirty="0"/>
          </a:p>
        </p:txBody>
      </p:sp>
      <p:sp>
        <p:nvSpPr>
          <p:cNvPr id="18" name="Текст 12">
            <a:extLst>
              <a:ext uri="{FF2B5EF4-FFF2-40B4-BE49-F238E27FC236}">
                <a16:creationId xmlns:a16="http://schemas.microsoft.com/office/drawing/2014/main" id="{74A260F6-E76C-4147-AEA8-86F90813ED1E}"/>
              </a:ext>
            </a:extLst>
          </p:cNvPr>
          <p:cNvSpPr txBox="1">
            <a:spLocks/>
          </p:cNvSpPr>
          <p:nvPr/>
        </p:nvSpPr>
        <p:spPr>
          <a:xfrm>
            <a:off x="3065142" y="7035393"/>
            <a:ext cx="5404484" cy="1708531"/>
          </a:xfrm>
          <a:prstGeom prst="rect">
            <a:avLst/>
          </a:prstGeom>
        </p:spPr>
        <p:txBody>
          <a:bodyPr anchor="t">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spcBef>
                <a:spcPts val="300"/>
              </a:spcBef>
              <a:spcAft>
                <a:spcPts val="300"/>
              </a:spcAft>
              <a:buNone/>
            </a:pPr>
            <a:endParaRPr lang="ru-RU" sz="1200" cap="none" dirty="0"/>
          </a:p>
        </p:txBody>
      </p:sp>
      <p:sp>
        <p:nvSpPr>
          <p:cNvPr id="19" name="Rectangle 6">
            <a:extLst>
              <a:ext uri="{FF2B5EF4-FFF2-40B4-BE49-F238E27FC236}">
                <a16:creationId xmlns:a16="http://schemas.microsoft.com/office/drawing/2014/main" id="{CA7E39E3-B638-6148-AEED-F9B77BB90E7E}"/>
              </a:ext>
            </a:extLst>
          </p:cNvPr>
          <p:cNvSpPr>
            <a:spLocks noChangeArrowheads="1"/>
          </p:cNvSpPr>
          <p:nvPr/>
        </p:nvSpPr>
        <p:spPr bwMode="auto">
          <a:xfrm>
            <a:off x="407401" y="4754202"/>
            <a:ext cx="2937340" cy="1733039"/>
          </a:xfrm>
          <a:prstGeom prst="rect">
            <a:avLst/>
          </a:prstGeom>
          <a:noFill/>
          <a:ln>
            <a:noFill/>
          </a:ln>
          <a:effectLst/>
        </p:spPr>
        <p:txBody>
          <a:bodyPr vert="horz" wrap="squar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85000"/>
              </a:lnSpc>
              <a:spcBef>
                <a:spcPts val="300"/>
              </a:spcBef>
              <a:spcAft>
                <a:spcPts val="300"/>
              </a:spcAft>
              <a:buClrTx/>
              <a:buSzTx/>
              <a:buFontTx/>
              <a:buNone/>
              <a:tabLst/>
            </a:pPr>
            <a:r>
              <a:rPr kumimoji="0" lang="uz-Cyrl-UZ" altLang="ru-RU" sz="1200" b="1" i="0" u="none" strike="noStrike" cap="none" normalizeH="0" baseline="0" dirty="0">
                <a:ln>
                  <a:noFill/>
                </a:ln>
                <a:solidFill>
                  <a:schemeClr val="accent1">
                    <a:lumMod val="75000"/>
                  </a:schemeClr>
                </a:solidFill>
                <a:effectLst/>
                <a:ea typeface="Calibri" panose="020F0502020204030204" pitchFamily="34" charset="0"/>
                <a:cs typeface="Times New Roman" panose="02020603050405020304" pitchFamily="18" charset="0"/>
              </a:rPr>
              <a:t>Ҳозирги вақтгача қандай ишлар бажарилди?</a:t>
            </a:r>
            <a:endParaRPr kumimoji="0" lang="uz-Cyrl-UZ" altLang="ru-RU" sz="1200" b="0" i="0" u="none" strike="noStrike" cap="none" normalizeH="0" baseline="0" dirty="0">
              <a:ln>
                <a:noFill/>
              </a:ln>
              <a:solidFill>
                <a:schemeClr val="accent1">
                  <a:lumMod val="75000"/>
                </a:schemeClr>
              </a:solidFill>
              <a:effectLst/>
              <a:ea typeface="Times New Roman" panose="02020603050405020304" pitchFamily="18" charset="0"/>
            </a:endParaRPr>
          </a:p>
          <a:p>
            <a:pPr marL="0" marR="0" lvl="0" indent="0" algn="just" defTabSz="914400" rtl="0" eaLnBrk="0" fontAlgn="base" latinLnBrk="0" hangingPunct="0">
              <a:lnSpc>
                <a:spcPct val="85000"/>
              </a:lnSpc>
              <a:spcBef>
                <a:spcPts val="300"/>
              </a:spcBef>
              <a:spcAft>
                <a:spcPts val="300"/>
              </a:spcAft>
              <a:buClrTx/>
              <a:buSzTx/>
              <a:buFontTx/>
              <a:buNone/>
              <a:tabLst/>
            </a:pPr>
            <a:r>
              <a:rPr kumimoji="0" lang="uz-Cyrl-UZ" altLang="ru-RU" sz="1100" b="0" i="0" u="none" strike="noStrike" cap="none" normalizeH="0" baseline="0" dirty="0">
                <a:ln>
                  <a:noFill/>
                </a:ln>
                <a:solidFill>
                  <a:schemeClr val="tx1"/>
                </a:solidFill>
                <a:effectLst/>
                <a:ea typeface="Times New Roman" panose="02020603050405020304" pitchFamily="18" charset="0"/>
              </a:rPr>
              <a:t>Лойиҳа доирасида «Кара-Суу </a:t>
            </a:r>
            <a:r>
              <a:rPr kumimoji="0" lang="uz-Cyrl-UZ" altLang="ru-RU" sz="1100" b="0" i="0" u="none" strike="noStrike" cap="none" normalizeH="0" baseline="0" dirty="0">
                <a:ln>
                  <a:noFill/>
                </a:ln>
                <a:solidFill>
                  <a:srgbClr val="000000"/>
                </a:solidFill>
                <a:effectLst/>
                <a:ea typeface="Baskerville" panose="02020502070401020303" pitchFamily="18" charset="0"/>
              </a:rPr>
              <a:t>– </a:t>
            </a:r>
            <a:r>
              <a:rPr kumimoji="0" lang="uz-Cyrl-UZ" altLang="ru-RU" sz="1100" b="0" i="0" u="none" strike="noStrike" cap="none" normalizeH="0" baseline="0" dirty="0">
                <a:ln>
                  <a:noFill/>
                </a:ln>
                <a:solidFill>
                  <a:schemeClr val="tx1"/>
                </a:solidFill>
                <a:effectLst/>
                <a:ea typeface="Times New Roman" panose="02020603050405020304" pitchFamily="18" charset="0"/>
              </a:rPr>
              <a:t>Таза Суу» корхонаси учун керакли янги маҳсус техникалар сотиб олинди. Корхона маъмурий ва хўжалик биноларини мукаммал таъмирлаш ишлари олиб борилмоқда ва сув таъминоти тармоқларида қурилиш ишларига тайёргарлик кетмоқда. Яқин вақт ичида тармоқда қурилиш ишлари бошланади.</a:t>
            </a:r>
            <a:r>
              <a:rPr kumimoji="0" lang="uz-Cyrl-UZ" altLang="ru-RU" sz="1100" b="0" i="0" u="none" strike="noStrike" cap="none" normalizeH="0" baseline="0" dirty="0">
                <a:ln>
                  <a:noFill/>
                </a:ln>
                <a:solidFill>
                  <a:schemeClr val="tx1"/>
                </a:solidFill>
                <a:effectLst/>
              </a:rPr>
              <a:t> </a:t>
            </a:r>
          </a:p>
        </p:txBody>
      </p:sp>
    </p:spTree>
    <p:extLst>
      <p:ext uri="{BB962C8B-B14F-4D97-AF65-F5344CB8AC3E}">
        <p14:creationId xmlns:p14="http://schemas.microsoft.com/office/powerpoint/2010/main" val="3568228870"/>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1d45786f-a737-4735-8af6-df12fb6939a2" origin="userSelected"/>
</file>

<file path=customXml/itemProps1.xml><?xml version="1.0" encoding="utf-8"?>
<ds:datastoreItem xmlns:ds="http://schemas.openxmlformats.org/officeDocument/2006/customXml" ds:itemID="{1D33E610-3701-4C3E-B32A-27A274AEDF33}">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{17D77DD9-EE0A-C943-9D07-E40757248952}tf10001073</Template>
  <TotalTime>5188</TotalTime>
  <Words>871</Words>
  <Application>Microsoft Macintosh PowerPoint</Application>
  <PresentationFormat>Широкоэкранный</PresentationFormat>
  <Paragraphs>34</Paragraphs>
  <Slides>2</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vt:i4>
      </vt:variant>
    </vt:vector>
  </HeadingPairs>
  <TitlesOfParts>
    <vt:vector size="8" baseType="lpstr">
      <vt:lpstr>Arial</vt:lpstr>
      <vt:lpstr>Baskerville</vt:lpstr>
      <vt:lpstr>Calibri</vt:lpstr>
      <vt:lpstr>Times New Roman</vt:lpstr>
      <vt:lpstr>Tw Cen MT</vt:lpstr>
      <vt:lpstr>Капля</vt:lpstr>
      <vt:lpstr>ҚОРА-СУВ ШАҲРИДАГИ СУВ ТАЪМИНОТИ ВА КАНАЛИЗАЦИЯ ТИЗИМЛАРИНИ СИФАТ ДАРАЖАСИНИ ЯХШИЛАШ БЎЙИЧА ЛОЙИҲАСИ </vt:lpstr>
      <vt:lpstr>Презентация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Djamila Aitmatova</dc:creator>
  <cp:keywords>[EBRD]</cp:keywords>
  <cp:lastModifiedBy>Djamila Aitmatova</cp:lastModifiedBy>
  <cp:revision>46</cp:revision>
  <cp:lastPrinted>2020-03-20T10:15:32Z</cp:lastPrinted>
  <dcterms:created xsi:type="dcterms:W3CDTF">2020-02-27T16:17:11Z</dcterms:created>
  <dcterms:modified xsi:type="dcterms:W3CDTF">2020-03-24T17:03:46Z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6720a4fd-8cf6-499e-aaf2-a009cea0ef2b</vt:lpwstr>
  </property>
  <property fmtid="{D5CDD505-2E9C-101B-9397-08002B2CF9AE}" pid="3" name="bjDocumentSecurityLabel">
    <vt:lpwstr>This item has no classification</vt:lpwstr>
  </property>
  <property fmtid="{D5CDD505-2E9C-101B-9397-08002B2CF9AE}" pid="4" name="bjSaver">
    <vt:lpwstr>Nod8HcmVwRcX0y/0pHKgsF2O6iTN5O5r</vt:lpwstr>
  </property>
</Properties>
</file>